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2" r:id="rId1"/>
    <p:sldMasterId id="2147483734" r:id="rId2"/>
    <p:sldMasterId id="2147483746" r:id="rId3"/>
  </p:sldMasterIdLst>
  <p:notesMasterIdLst>
    <p:notesMasterId r:id="rId20"/>
  </p:notesMasterIdLst>
  <p:sldIdLst>
    <p:sldId id="261" r:id="rId4"/>
    <p:sldId id="264" r:id="rId5"/>
    <p:sldId id="265" r:id="rId6"/>
    <p:sldId id="266" r:id="rId7"/>
    <p:sldId id="270" r:id="rId8"/>
    <p:sldId id="271" r:id="rId9"/>
    <p:sldId id="272" r:id="rId10"/>
    <p:sldId id="278" r:id="rId11"/>
    <p:sldId id="275" r:id="rId12"/>
    <p:sldId id="277" r:id="rId13"/>
    <p:sldId id="279" r:id="rId14"/>
    <p:sldId id="280" r:id="rId15"/>
    <p:sldId id="281" r:id="rId16"/>
    <p:sldId id="282" r:id="rId17"/>
    <p:sldId id="284" r:id="rId18"/>
    <p:sldId id="263" r:id="rId1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05150"/>
    <a:srgbClr val="0057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5" autoAdjust="0"/>
    <p:restoredTop sz="94694"/>
  </p:normalViewPr>
  <p:slideViewPr>
    <p:cSldViewPr snapToGrid="0" snapToObjects="1">
      <p:cViewPr>
        <p:scale>
          <a:sx n="100" d="100"/>
          <a:sy n="100" d="100"/>
        </p:scale>
        <p:origin x="1962"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F42D3-32A7-4BB5-A079-34044575C672}" type="datetimeFigureOut">
              <a:rPr kumimoji="1" lang="ja-JP" altLang="en-US" smtClean="0"/>
              <a:t>2026/5/26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9678E-D855-48AA-89D4-D99BCDF61FF3}" type="slidenum">
              <a:rPr kumimoji="1" lang="ja-JP" altLang="en-US" smtClean="0"/>
              <a:t>‹#›</a:t>
            </a:fld>
            <a:endParaRPr kumimoji="1" lang="ja-JP" altLang="en-US"/>
          </a:p>
        </p:txBody>
      </p:sp>
    </p:spTree>
    <p:extLst>
      <p:ext uri="{BB962C8B-B14F-4D97-AF65-F5344CB8AC3E}">
        <p14:creationId xmlns:p14="http://schemas.microsoft.com/office/powerpoint/2010/main" val="11502367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2</a:t>
            </a:fld>
            <a:endParaRPr kumimoji="1" lang="ja-JP" altLang="en-US"/>
          </a:p>
        </p:txBody>
      </p:sp>
    </p:spTree>
    <p:extLst>
      <p:ext uri="{BB962C8B-B14F-4D97-AF65-F5344CB8AC3E}">
        <p14:creationId xmlns:p14="http://schemas.microsoft.com/office/powerpoint/2010/main" val="105020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11</a:t>
            </a:fld>
            <a:endParaRPr kumimoji="1" lang="ja-JP" altLang="en-US"/>
          </a:p>
        </p:txBody>
      </p:sp>
    </p:spTree>
    <p:extLst>
      <p:ext uri="{BB962C8B-B14F-4D97-AF65-F5344CB8AC3E}">
        <p14:creationId xmlns:p14="http://schemas.microsoft.com/office/powerpoint/2010/main" val="217509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12</a:t>
            </a:fld>
            <a:endParaRPr kumimoji="1" lang="ja-JP" altLang="en-US"/>
          </a:p>
        </p:txBody>
      </p:sp>
    </p:spTree>
    <p:extLst>
      <p:ext uri="{BB962C8B-B14F-4D97-AF65-F5344CB8AC3E}">
        <p14:creationId xmlns:p14="http://schemas.microsoft.com/office/powerpoint/2010/main" val="3153112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13</a:t>
            </a:fld>
            <a:endParaRPr kumimoji="1" lang="ja-JP" altLang="en-US"/>
          </a:p>
        </p:txBody>
      </p:sp>
    </p:spTree>
    <p:extLst>
      <p:ext uri="{BB962C8B-B14F-4D97-AF65-F5344CB8AC3E}">
        <p14:creationId xmlns:p14="http://schemas.microsoft.com/office/powerpoint/2010/main" val="427413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14</a:t>
            </a:fld>
            <a:endParaRPr kumimoji="1" lang="ja-JP" altLang="en-US"/>
          </a:p>
        </p:txBody>
      </p:sp>
    </p:spTree>
    <p:extLst>
      <p:ext uri="{BB962C8B-B14F-4D97-AF65-F5344CB8AC3E}">
        <p14:creationId xmlns:p14="http://schemas.microsoft.com/office/powerpoint/2010/main" val="234182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15</a:t>
            </a:fld>
            <a:endParaRPr kumimoji="1" lang="ja-JP" altLang="en-US"/>
          </a:p>
        </p:txBody>
      </p:sp>
    </p:spTree>
    <p:extLst>
      <p:ext uri="{BB962C8B-B14F-4D97-AF65-F5344CB8AC3E}">
        <p14:creationId xmlns:p14="http://schemas.microsoft.com/office/powerpoint/2010/main" val="188265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3</a:t>
            </a:fld>
            <a:endParaRPr kumimoji="1" lang="ja-JP" altLang="en-US"/>
          </a:p>
        </p:txBody>
      </p:sp>
    </p:spTree>
    <p:extLst>
      <p:ext uri="{BB962C8B-B14F-4D97-AF65-F5344CB8AC3E}">
        <p14:creationId xmlns:p14="http://schemas.microsoft.com/office/powerpoint/2010/main" val="414642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4</a:t>
            </a:fld>
            <a:endParaRPr kumimoji="1" lang="ja-JP" altLang="en-US"/>
          </a:p>
        </p:txBody>
      </p:sp>
    </p:spTree>
    <p:extLst>
      <p:ext uri="{BB962C8B-B14F-4D97-AF65-F5344CB8AC3E}">
        <p14:creationId xmlns:p14="http://schemas.microsoft.com/office/powerpoint/2010/main" val="420209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5</a:t>
            </a:fld>
            <a:endParaRPr kumimoji="1" lang="ja-JP" altLang="en-US"/>
          </a:p>
        </p:txBody>
      </p:sp>
    </p:spTree>
    <p:extLst>
      <p:ext uri="{BB962C8B-B14F-4D97-AF65-F5344CB8AC3E}">
        <p14:creationId xmlns:p14="http://schemas.microsoft.com/office/powerpoint/2010/main" val="376971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6</a:t>
            </a:fld>
            <a:endParaRPr kumimoji="1" lang="ja-JP" altLang="en-US"/>
          </a:p>
        </p:txBody>
      </p:sp>
    </p:spTree>
    <p:extLst>
      <p:ext uri="{BB962C8B-B14F-4D97-AF65-F5344CB8AC3E}">
        <p14:creationId xmlns:p14="http://schemas.microsoft.com/office/powerpoint/2010/main" val="32146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7</a:t>
            </a:fld>
            <a:endParaRPr kumimoji="1" lang="ja-JP" altLang="en-US"/>
          </a:p>
        </p:txBody>
      </p:sp>
    </p:spTree>
    <p:extLst>
      <p:ext uri="{BB962C8B-B14F-4D97-AF65-F5344CB8AC3E}">
        <p14:creationId xmlns:p14="http://schemas.microsoft.com/office/powerpoint/2010/main" val="66990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A9678E-D855-48AA-89D4-D99BCDF61FF3}" type="slidenum">
              <a:rPr kumimoji="1" lang="ja-JP" altLang="en-US" smtClean="0"/>
              <a:t>8</a:t>
            </a:fld>
            <a:endParaRPr kumimoji="1" lang="ja-JP" altLang="en-US"/>
          </a:p>
        </p:txBody>
      </p:sp>
    </p:spTree>
    <p:extLst>
      <p:ext uri="{BB962C8B-B14F-4D97-AF65-F5344CB8AC3E}">
        <p14:creationId xmlns:p14="http://schemas.microsoft.com/office/powerpoint/2010/main" val="217936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rtlCol="0"/>
          <a:lstStyle/>
          <a:p>
            <a:pPr defTabSz="844448" fontAlgn="base">
              <a:spcBef>
                <a:spcPct val="0"/>
              </a:spcBef>
              <a:spcAft>
                <a:spcPct val="0"/>
              </a:spcAft>
              <a:defRPr/>
            </a:pPr>
            <a:endParaRPr kumimoji="1" lang="ja-JP" altLang="ja-JP" sz="1200" u="sng"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94414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sz="1000" dirty="0" smtClean="0">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A854D3A-9447-4B01-962A-D39D4CF0FAA4}" type="slidenum">
              <a:rPr kumimoji="1" lang="ja-JP" altLang="en-US" smtClean="0"/>
              <a:t>10</a:t>
            </a:fld>
            <a:endParaRPr kumimoji="1" lang="ja-JP" altLang="en-US"/>
          </a:p>
        </p:txBody>
      </p:sp>
    </p:spTree>
    <p:extLst>
      <p:ext uri="{BB962C8B-B14F-4D97-AF65-F5344CB8AC3E}">
        <p14:creationId xmlns:p14="http://schemas.microsoft.com/office/powerpoint/2010/main" val="143820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1723202F-9B69-4010-8065-7249AA798CCB}"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880141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58728261-1A8F-441C-94D6-5D4047EB50FB}" type="datetime1">
              <a:rPr lang="ja-JP" altLang="en-US" smtClean="0"/>
              <a:t>2026/5/26</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D744761-7E8A-2B41-A42A-5CE59175D8AB}" type="slidenum">
              <a:rPr lang="ja-JP" altLang="en-US" smtClean="0"/>
              <a:pPr/>
              <a:t>‹#›</a:t>
            </a:fld>
            <a:endParaRPr lang="ja-JP" altLang="en-US"/>
          </a:p>
        </p:txBody>
      </p:sp>
    </p:spTree>
    <p:extLst>
      <p:ext uri="{BB962C8B-B14F-4D97-AF65-F5344CB8AC3E}">
        <p14:creationId xmlns:p14="http://schemas.microsoft.com/office/powerpoint/2010/main" val="165507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83B26F5E-19C4-4AD8-B167-E848C66F82F6}"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689584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CBCE2854-3922-4482-9480-F702D618F17E}" type="datetime1">
              <a:rPr lang="ja-JP" altLang="en-US" smtClean="0"/>
              <a:t>2026/5/26</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D744761-7E8A-2B41-A42A-5CE59175D8AB}" type="slidenum">
              <a:rPr lang="ja-JP" altLang="en-US" smtClean="0"/>
              <a:pPr/>
              <a:t>‹#›</a:t>
            </a:fld>
            <a:endParaRPr lang="ja-JP" altLang="en-US"/>
          </a:p>
        </p:txBody>
      </p:sp>
    </p:spTree>
    <p:extLst>
      <p:ext uri="{BB962C8B-B14F-4D97-AF65-F5344CB8AC3E}">
        <p14:creationId xmlns:p14="http://schemas.microsoft.com/office/powerpoint/2010/main" val="163094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E1D8D6B3-064F-4B2C-9D61-0DE0F148DCF5}" type="datetime1">
              <a:rPr lang="ja-JP" altLang="en-US" smtClean="0"/>
              <a:t>2026/5/26</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D744761-7E8A-2B41-A42A-5CE59175D8AB}" type="slidenum">
              <a:rPr lang="ja-JP" altLang="en-US" smtClean="0"/>
              <a:pPr/>
              <a:t>‹#›</a:t>
            </a:fld>
            <a:endParaRPr lang="ja-JP" altLang="en-US"/>
          </a:p>
        </p:txBody>
      </p:sp>
    </p:spTree>
    <p:extLst>
      <p:ext uri="{BB962C8B-B14F-4D97-AF65-F5344CB8AC3E}">
        <p14:creationId xmlns:p14="http://schemas.microsoft.com/office/powerpoint/2010/main" val="119987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cs typeface="Arial" panose="020B0604020202020204" pitchFamily="34" charset="0"/>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63A64C5C-850D-425B-BB59-6EB6A7A66F5B}" type="datetime1">
              <a:rPr lang="ja-JP" altLang="en-US" smtClean="0"/>
              <a:t>2026/5/26</a:t>
            </a:fld>
            <a:endParaRPr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D744761-7E8A-2B41-A42A-5CE59175D8AB}" type="slidenum">
              <a:rPr lang="ja-JP" altLang="en-US" smtClean="0"/>
              <a:pPr/>
              <a:t>‹#›</a:t>
            </a:fld>
            <a:endParaRPr lang="ja-JP" altLang="en-US"/>
          </a:p>
        </p:txBody>
      </p:sp>
    </p:spTree>
    <p:extLst>
      <p:ext uri="{BB962C8B-B14F-4D97-AF65-F5344CB8AC3E}">
        <p14:creationId xmlns:p14="http://schemas.microsoft.com/office/powerpoint/2010/main" val="97378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B34F686-DC9D-461E-B4B7-D64AB4EBAB29}" type="datetime1">
              <a:rPr lang="ja-JP" altLang="en-US" smtClean="0"/>
              <a:t>2026/5/26</a:t>
            </a:fld>
            <a:endParaRPr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D744761-7E8A-2B41-A42A-5CE59175D8AB}" type="slidenum">
              <a:rPr lang="ja-JP" altLang="en-US" smtClean="0"/>
              <a:pPr/>
              <a:t>‹#›</a:t>
            </a:fld>
            <a:endParaRPr lang="ja-JP" altLang="en-US"/>
          </a:p>
        </p:txBody>
      </p:sp>
    </p:spTree>
    <p:extLst>
      <p:ext uri="{BB962C8B-B14F-4D97-AF65-F5344CB8AC3E}">
        <p14:creationId xmlns:p14="http://schemas.microsoft.com/office/powerpoint/2010/main" val="332339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037E440B-6E36-453A-B460-F48476272FC4}" type="datetime1">
              <a:rPr lang="ja-JP" altLang="en-US" smtClean="0"/>
              <a:t>2026/5/26</a:t>
            </a:fld>
            <a:endParaRPr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D744761-7E8A-2B41-A42A-5CE59175D8AB}" type="slidenum">
              <a:rPr lang="ja-JP" altLang="en-US" smtClean="0"/>
              <a:pPr/>
              <a:t>‹#›</a:t>
            </a:fld>
            <a:endParaRPr lang="ja-JP" altLang="en-US"/>
          </a:p>
        </p:txBody>
      </p:sp>
    </p:spTree>
    <p:extLst>
      <p:ext uri="{BB962C8B-B14F-4D97-AF65-F5344CB8AC3E}">
        <p14:creationId xmlns:p14="http://schemas.microsoft.com/office/powerpoint/2010/main" val="3565687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DD27233-5EB9-4C80-9744-E4DCBE1D057D}" type="datetime1">
              <a:rPr lang="ja-JP" altLang="en-US" smtClean="0"/>
              <a:t>2026/5/26</a:t>
            </a:fld>
            <a:endParaRPr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D744761-7E8A-2B41-A42A-5CE59175D8AB}" type="slidenum">
              <a:rPr lang="ja-JP" altLang="en-US" smtClean="0"/>
              <a:pPr/>
              <a:t>‹#›</a:t>
            </a:fld>
            <a:endParaRPr lang="ja-JP" altLang="en-US"/>
          </a:p>
        </p:txBody>
      </p:sp>
    </p:spTree>
    <p:extLst>
      <p:ext uri="{BB962C8B-B14F-4D97-AF65-F5344CB8AC3E}">
        <p14:creationId xmlns:p14="http://schemas.microsoft.com/office/powerpoint/2010/main" val="4283113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738CCDD1-F7EA-421C-A8D3-074CC098B87F}" type="datetime1">
              <a:rPr kumimoji="1" lang="ja-JP" altLang="en-US" smtClean="0"/>
              <a:t>2026/5/26</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387005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92C43DD2-6094-4561-964B-8DD3296AD066}"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248382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18C97E24-08FB-443C-9156-F2A9C2972C56}"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2492669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86054473-3771-4519-BA97-5FA0CEC95F92}"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2242181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0C98272F-B507-48F2-AC8F-6F6901FF3170}"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229647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9531C67C-AB86-4AA9-BB1F-EBB28BE69CCE}"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4290704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これ使う">
    <p:spTree>
      <p:nvGrpSpPr>
        <p:cNvPr id="1" name=""/>
        <p:cNvGrpSpPr/>
        <p:nvPr/>
      </p:nvGrpSpPr>
      <p:grpSpPr>
        <a:xfrm>
          <a:off x="0" y="0"/>
          <a:ext cx="0" cy="0"/>
          <a:chOff x="0" y="0"/>
          <a:chExt cx="0" cy="0"/>
        </a:xfrm>
      </p:grpSpPr>
      <p:sp>
        <p:nvSpPr>
          <p:cNvPr id="2" name="タイトル 1"/>
          <p:cNvSpPr>
            <a:spLocks noGrp="1"/>
          </p:cNvSpPr>
          <p:nvPr>
            <p:ph type="title"/>
          </p:nvPr>
        </p:nvSpPr>
        <p:spPr>
          <a:xfrm>
            <a:off x="409943" y="187779"/>
            <a:ext cx="8229240" cy="563336"/>
          </a:xfrm>
        </p:spPr>
        <p:txBody>
          <a:bodyPr/>
          <a:lstStyle>
            <a:lvl1pPr algn="l">
              <a:defRPr sz="2211" b="1">
                <a:latin typeface="メイリオ" panose="020B0604030504040204" pitchFamily="50" charset="-128"/>
                <a:ea typeface="メイリオ" panose="020B0604030504040204" pitchFamily="50" charset="-128"/>
                <a:cs typeface="Arial" panose="020B0604020202020204" pitchFamily="34" charset="0"/>
              </a:defRPr>
            </a:lvl1pPr>
          </a:lstStyle>
          <a:p>
            <a:r>
              <a:rPr kumimoji="1" lang="ja-JP" altLang="en-US" dirty="0" smtClean="0"/>
              <a:t>マスター タイトルの書式設定</a:t>
            </a:r>
            <a:endParaRPr kumimoji="1" lang="ja-JP" altLang="en-US" dirty="0"/>
          </a:p>
        </p:txBody>
      </p:sp>
      <p:sp>
        <p:nvSpPr>
          <p:cNvPr id="3" name="スライド番号プレースホルダー 2"/>
          <p:cNvSpPr>
            <a:spLocks noGrp="1"/>
          </p:cNvSpPr>
          <p:nvPr>
            <p:ph type="sldNum" sz="quarter" idx="10"/>
          </p:nvPr>
        </p:nvSpPr>
        <p:spPr>
          <a:xfrm>
            <a:off x="3824320" y="6679407"/>
            <a:ext cx="1656000" cy="178594"/>
          </a:xfrm>
        </p:spPr>
        <p:txBody>
          <a:bodyPr/>
          <a:lstStyle>
            <a:lvl1pPr>
              <a:defRPr sz="922">
                <a:solidFill>
                  <a:schemeClr val="bg1"/>
                </a:solidFill>
              </a:defRPr>
            </a:lvl1pPr>
          </a:lstStyle>
          <a:p>
            <a:fld id="{67827FF3-AD19-4615-9828-71E58B8B6C8A}" type="slidenum">
              <a:rPr lang="ja-JP" altLang="en-US" smtClean="0"/>
              <a:pPr/>
              <a:t>‹#›</a:t>
            </a:fld>
            <a:endParaRPr lang="ja-JP" altLang="en-US" dirty="0"/>
          </a:p>
        </p:txBody>
      </p:sp>
    </p:spTree>
    <p:extLst>
      <p:ext uri="{BB962C8B-B14F-4D97-AF65-F5344CB8AC3E}">
        <p14:creationId xmlns:p14="http://schemas.microsoft.com/office/powerpoint/2010/main" val="20908320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5840350-7F44-4A90-83AE-79EA6204E3CE}"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1518913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FC44B699-5BC5-4231-8608-9B8BC78AC79B}"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784646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A4E98DB4-1E4A-49D8-B0EF-54E3317C51E3}"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3364771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2D0D3457-B1D0-4CF4-B12D-94CDA6305F7B}"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1635543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E027F198-B68F-4B9C-A7B9-64BB44449BA1}" type="datetime1">
              <a:rPr kumimoji="1" lang="ja-JP" altLang="en-US" smtClean="0"/>
              <a:t>2026/5/26</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1667274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A2ACADE3-EBCA-4EB9-B939-C04081DE3A3A}" type="datetime1">
              <a:rPr kumimoji="1" lang="ja-JP" altLang="en-US" smtClean="0"/>
              <a:t>2026/5/26</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203351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AF5BF82B-3D35-4F5C-A9B2-EF8BF389B278}"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2499517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7317E55C-AC56-449B-A911-341ECD8A65DB}" type="datetime1">
              <a:rPr kumimoji="1" lang="ja-JP" altLang="en-US" smtClean="0"/>
              <a:t>2026/5/26</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3175397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52A6DFAA-9F0F-4F73-AFB3-6CF1E1C86F77}"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2458519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116C15EA-4178-4268-AE52-0A17F93655A6}"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165138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9E1147-1D7A-4D6B-91D3-465C9773C9DE}"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2337212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D2F76BE4-7FFF-4356-8839-E936B99CC523}" type="datetime1">
              <a:rPr kumimoji="1" lang="ja-JP" altLang="en-US" smtClean="0"/>
              <a:t>2026/5/26</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8BD385ED-0048-B949-A048-3E8756E9CFCD}" type="slidenum">
              <a:rPr kumimoji="1" lang="ja-JP" altLang="en-US" smtClean="0"/>
              <a:t>‹#›</a:t>
            </a:fld>
            <a:endParaRPr kumimoji="1" lang="ja-JP" altLang="en-US"/>
          </a:p>
        </p:txBody>
      </p:sp>
    </p:spTree>
    <p:extLst>
      <p:ext uri="{BB962C8B-B14F-4D97-AF65-F5344CB8AC3E}">
        <p14:creationId xmlns:p14="http://schemas.microsoft.com/office/powerpoint/2010/main" val="133392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83AA84FB-E495-4C4B-BFBD-98BBA6FA2B92}"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163127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17ADC3D6-3484-4FF8-8CC8-AE4AA50F72F1}" type="datetime1">
              <a:rPr kumimoji="1" lang="ja-JP" altLang="en-US" smtClean="0"/>
              <a:t>2026/5/26</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420175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8F5657BE-CC2C-4B06-85C4-BD546AFBF1A0}" type="datetime1">
              <a:rPr kumimoji="1" lang="ja-JP" altLang="en-US" smtClean="0"/>
              <a:t>2026/5/26</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148991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350520" y="6356350"/>
            <a:ext cx="234696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fld id="{6381BE7C-B8FB-47D6-AC3A-BC027C2C5029}" type="datetime1">
              <a:rPr lang="ja-JP" altLang="en-US" smtClean="0"/>
              <a:t>2026/5/26</a:t>
            </a:fld>
            <a:endParaRPr lang="ja-JP" altLang="en-US"/>
          </a:p>
        </p:txBody>
      </p:sp>
      <p:sp>
        <p:nvSpPr>
          <p:cNvPr id="3" name="フッター プレースホルダー 2"/>
          <p:cNvSpPr>
            <a:spLocks noGrp="1"/>
          </p:cNvSpPr>
          <p:nvPr>
            <p:ph type="ftr" sz="quarter" idx="11"/>
          </p:nvPr>
        </p:nvSpPr>
        <p:spPr>
          <a:xfrm>
            <a:off x="2979420" y="6356350"/>
            <a:ext cx="318516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endParaRPr lang="ja-JP" altLang="en-US"/>
          </a:p>
        </p:txBody>
      </p:sp>
      <p:sp>
        <p:nvSpPr>
          <p:cNvPr id="4" name="スライド番号プレースホルダー 3"/>
          <p:cNvSpPr>
            <a:spLocks noGrp="1"/>
          </p:cNvSpPr>
          <p:nvPr>
            <p:ph type="sldNum" sz="quarter" idx="12"/>
          </p:nvPr>
        </p:nvSpPr>
        <p:spPr>
          <a:xfrm>
            <a:off x="6446520" y="6356350"/>
            <a:ext cx="2346960" cy="365125"/>
          </a:xfrm>
          <a:prstGeom prst="rect">
            <a:avLst/>
          </a:prstGeom>
        </p:spPr>
        <p:txBody>
          <a:bodyPr/>
          <a:lstStyle>
            <a:lvl1pPr>
              <a:defRPr>
                <a:latin typeface="Arial" panose="020B0604020202020204" pitchFamily="34" charset="0"/>
                <a:ea typeface="+mn-ea"/>
                <a:cs typeface="Arial" panose="020B0604020202020204" pitchFamily="34" charset="0"/>
              </a:defRPr>
            </a:lvl1pPr>
          </a:lstStyle>
          <a:p>
            <a:fld id="{AD744761-7E8A-2B41-A42A-5CE59175D8AB}" type="slidenum">
              <a:rPr lang="ja-JP" altLang="en-US" smtClean="0"/>
              <a:pPr/>
              <a:t>‹#›</a:t>
            </a:fld>
            <a:endParaRPr lang="ja-JP" altLang="en-US"/>
          </a:p>
        </p:txBody>
      </p:sp>
    </p:spTree>
    <p:extLst>
      <p:ext uri="{BB962C8B-B14F-4D97-AF65-F5344CB8AC3E}">
        <p14:creationId xmlns:p14="http://schemas.microsoft.com/office/powerpoint/2010/main" val="340917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649A563D-9E8B-4677-993D-E8A348037A37}" type="datetime1">
              <a:rPr lang="ja-JP" altLang="en-US" smtClean="0"/>
              <a:t>2026/5/26</a:t>
            </a:fld>
            <a:endParaRPr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AD744761-7E8A-2B41-A42A-5CE59175D8AB}" type="slidenum">
              <a:rPr lang="ja-JP" altLang="en-US" smtClean="0"/>
              <a:pPr/>
              <a:t>‹#›</a:t>
            </a:fld>
            <a:endParaRPr lang="ja-JP" altLang="en-US"/>
          </a:p>
        </p:txBody>
      </p:sp>
    </p:spTree>
    <p:extLst>
      <p:ext uri="{BB962C8B-B14F-4D97-AF65-F5344CB8AC3E}">
        <p14:creationId xmlns:p14="http://schemas.microsoft.com/office/powerpoint/2010/main" val="144941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B025E630-779C-4267-938D-AC8224F6E5E8}" type="datetime1">
              <a:rPr kumimoji="1" lang="ja-JP" altLang="en-US" smtClean="0"/>
              <a:t>2026/5/26</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AD744761-7E8A-2B41-A42A-5CE59175D8AB}" type="slidenum">
              <a:rPr kumimoji="1" lang="ja-JP" altLang="en-US" smtClean="0"/>
              <a:t>‹#›</a:t>
            </a:fld>
            <a:endParaRPr kumimoji="1" lang="ja-JP" altLang="en-US"/>
          </a:p>
        </p:txBody>
      </p:sp>
    </p:spTree>
    <p:extLst>
      <p:ext uri="{BB962C8B-B14F-4D97-AF65-F5344CB8AC3E}">
        <p14:creationId xmlns:p14="http://schemas.microsoft.com/office/powerpoint/2010/main" val="315923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タイトル 1"/>
          <p:cNvSpPr txBox="1">
            <a:spLocks/>
          </p:cNvSpPr>
          <p:nvPr userDrawn="1"/>
        </p:nvSpPr>
        <p:spPr>
          <a:xfrm>
            <a:off x="4825997" y="6357448"/>
            <a:ext cx="4299189" cy="4985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800" dirty="0">
                <a:solidFill>
                  <a:srgbClr val="505150"/>
                </a:solidFill>
                <a:latin typeface="Helvetica Neue"/>
              </a:rPr>
              <a:t>©️Japan Housing Finance Agency. All rights reserved.</a:t>
            </a:r>
            <a:endParaRPr lang="ja-JP" altLang="en-US" sz="800" dirty="0">
              <a:solidFill>
                <a:srgbClr val="505150"/>
              </a:solidFill>
              <a:latin typeface="Helvetica Neue"/>
            </a:endParaRPr>
          </a:p>
        </p:txBody>
      </p:sp>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9811F879-30CA-5683-2AF5-EE2E46357FFA}"/>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270170515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OTF 新ゴ Pro M"/>
          <a:ea typeface="A-OTF 新ゴ Pro M"/>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A-OTF 新ゴ Pro M"/>
          <a:ea typeface="A-OTF 新ゴ Pro M"/>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A-OTF 新ゴ Pro M"/>
          <a:ea typeface="A-OTF 新ゴ Pro M"/>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A-OTF 新ゴ Pro M"/>
          <a:ea typeface="A-OTF 新ゴ Pro M"/>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A-OTF 新ゴ Pro M"/>
          <a:ea typeface="A-OTF 新ゴ Pro M"/>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タイトル 1"/>
          <p:cNvSpPr txBox="1">
            <a:spLocks/>
          </p:cNvSpPr>
          <p:nvPr userDrawn="1"/>
        </p:nvSpPr>
        <p:spPr>
          <a:xfrm>
            <a:off x="112893" y="6331181"/>
            <a:ext cx="6867407" cy="4985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800" dirty="0">
                <a:solidFill>
                  <a:srgbClr val="505150"/>
                </a:solidFill>
                <a:latin typeface="Arial" panose="020B0604020202020204" pitchFamily="34" charset="0"/>
                <a:cs typeface="Arial" panose="020B0604020202020204" pitchFamily="34" charset="0"/>
              </a:rPr>
              <a:t>©️Japan Housing Finance Agency. All rights reserved.</a:t>
            </a:r>
            <a:endParaRPr lang="ja-JP" altLang="en-US" sz="800" dirty="0">
              <a:solidFill>
                <a:srgbClr val="505150"/>
              </a:solidFill>
              <a:latin typeface="Arial" panose="020B0604020202020204" pitchFamily="34" charset="0"/>
              <a:cs typeface="Arial" panose="020B0604020202020204" pitchFamily="34" charset="0"/>
            </a:endParaRPr>
          </a:p>
        </p:txBody>
      </p:sp>
      <p:sp>
        <p:nvSpPr>
          <p:cNvPr id="14" name="タイトル 1"/>
          <p:cNvSpPr txBox="1">
            <a:spLocks/>
          </p:cNvSpPr>
          <p:nvPr userDrawn="1"/>
        </p:nvSpPr>
        <p:spPr>
          <a:xfrm>
            <a:off x="112893" y="6331181"/>
            <a:ext cx="6867407" cy="4985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800" dirty="0">
                <a:solidFill>
                  <a:srgbClr val="505150"/>
                </a:solidFill>
                <a:latin typeface="Arial" panose="020B0604020202020204" pitchFamily="34" charset="0"/>
                <a:cs typeface="Arial" panose="020B0604020202020204" pitchFamily="34" charset="0"/>
              </a:rPr>
              <a:t>©️Japan Housing Finance Agency. All rights reserved.</a:t>
            </a:r>
            <a:endParaRPr lang="ja-JP" altLang="en-US" sz="800" dirty="0">
              <a:solidFill>
                <a:srgbClr val="505150"/>
              </a:solidFill>
              <a:latin typeface="Arial" panose="020B0604020202020204" pitchFamily="34" charset="0"/>
              <a:cs typeface="Arial" panose="020B0604020202020204" pitchFamily="34" charset="0"/>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1990C04A-1541-CAE5-85EC-FCAE4C40E1C7}"/>
              </a:ext>
            </a:extLst>
          </p:cNvPr>
          <p:cNvPicPr>
            <a:picLocks noChangeAspect="1"/>
          </p:cNvPicPr>
          <p:nvPr userDrawn="1"/>
        </p:nvPicPr>
        <p:blipFill>
          <a:blip r:embed="rId14"/>
          <a:stretch>
            <a:fillRect/>
          </a:stretch>
        </p:blipFill>
        <p:spPr>
          <a:xfrm>
            <a:off x="0" y="0"/>
            <a:ext cx="9144000" cy="6858000"/>
          </a:xfrm>
          <a:prstGeom prst="rect">
            <a:avLst/>
          </a:prstGeom>
        </p:spPr>
      </p:pic>
    </p:spTree>
    <p:extLst>
      <p:ext uri="{BB962C8B-B14F-4D97-AF65-F5344CB8AC3E}">
        <p14:creationId xmlns:p14="http://schemas.microsoft.com/office/powerpoint/2010/main" val="415890086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58" r:id="rId12"/>
  </p:sldLayoutIdLst>
  <p:hf hdr="0" ftr="0" dt="0"/>
  <p:txStyles>
    <p:title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OTF 新ゴ Pro M"/>
          <a:ea typeface="A-OTF 新ゴ Pro M"/>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A-OTF 新ゴ Pro M"/>
          <a:ea typeface="A-OTF 新ゴ Pro M"/>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A-OTF 新ゴ Pro M"/>
          <a:ea typeface="A-OTF 新ゴ Pro M"/>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A-OTF 新ゴ Pro M"/>
          <a:ea typeface="A-OTF 新ゴ Pro M"/>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A-OTF 新ゴ Pro M"/>
          <a:ea typeface="A-OTF 新ゴ Pro M"/>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552C733D-70AC-01F5-DFAF-F9D215858584}"/>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142852043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01133" y="2075864"/>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endParaRPr lang="ja-JP" altLang="en-US" sz="5000" dirty="0">
              <a:solidFill>
                <a:srgbClr val="000000"/>
              </a:solidFill>
            </a:endParaRPr>
          </a:p>
        </p:txBody>
      </p:sp>
      <p:sp>
        <p:nvSpPr>
          <p:cNvPr id="4" name="テキスト ボックス 3">
            <a:extLst>
              <a:ext uri="{FF2B5EF4-FFF2-40B4-BE49-F238E27FC236}">
                <a16:creationId xmlns:a16="http://schemas.microsoft.com/office/drawing/2014/main" id="{11510E4C-766F-3645-9E24-59424D8547E7}"/>
              </a:ext>
            </a:extLst>
          </p:cNvPr>
          <p:cNvSpPr txBox="1"/>
          <p:nvPr/>
        </p:nvSpPr>
        <p:spPr>
          <a:xfrm>
            <a:off x="690457" y="2678704"/>
            <a:ext cx="7469474" cy="892552"/>
          </a:xfrm>
          <a:prstGeom prst="rect">
            <a:avLst/>
          </a:prstGeom>
          <a:noFill/>
        </p:spPr>
        <p:txBody>
          <a:bodyPr wrap="square" rtlCol="0">
            <a:spAutoFit/>
          </a:bodyPr>
          <a:lstStyle/>
          <a:p>
            <a:r>
              <a:rPr lang="en-US" altLang="ja-JP" sz="2600" dirty="0">
                <a:latin typeface="Arial" panose="020B0604020202020204" pitchFamily="34" charset="0"/>
                <a:ea typeface="游ゴシック" panose="020B0400000000000000" pitchFamily="50" charset="-128"/>
                <a:cs typeface="Arial" panose="020B0604020202020204" pitchFamily="34" charset="0"/>
              </a:rPr>
              <a:t>Housing Finance Forum ― </a:t>
            </a:r>
          </a:p>
          <a:p>
            <a:r>
              <a:rPr lang="en-US" altLang="ja-JP" sz="2600" dirty="0">
                <a:latin typeface="Arial" panose="020B0604020202020204" pitchFamily="34" charset="0"/>
                <a:ea typeface="游ゴシック" panose="020B0400000000000000" pitchFamily="50" charset="-128"/>
                <a:cs typeface="Arial" panose="020B0604020202020204" pitchFamily="34" charset="0"/>
              </a:rPr>
              <a:t>Sustainable Housing in International Finance</a:t>
            </a:r>
            <a:endParaRPr lang="ja-JP" altLang="en-US" sz="2600" dirty="0">
              <a:latin typeface="Arial" panose="020B0604020202020204" pitchFamily="34" charset="0"/>
              <a:ea typeface="游ゴシック" panose="020B0400000000000000"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D698F746-C254-6E42-87E5-AE5FFD27517D}"/>
              </a:ext>
            </a:extLst>
          </p:cNvPr>
          <p:cNvSpPr txBox="1"/>
          <p:nvPr/>
        </p:nvSpPr>
        <p:spPr>
          <a:xfrm>
            <a:off x="788670" y="4146258"/>
            <a:ext cx="2811780" cy="338554"/>
          </a:xfrm>
          <a:prstGeom prst="rect">
            <a:avLst/>
          </a:prstGeom>
          <a:noFill/>
        </p:spPr>
        <p:txBody>
          <a:bodyPr wrap="square" rtlCol="0">
            <a:spAutoFit/>
          </a:bodyPr>
          <a:lstStyle/>
          <a:p>
            <a:r>
              <a:rPr lang="en-US" altLang="ja-JP" sz="1600" dirty="0" smtClean="0">
                <a:latin typeface="Arial" panose="020B0604020202020204" pitchFamily="34" charset="0"/>
                <a:ea typeface="游ゴシック" panose="020B0400000000000000" pitchFamily="50" charset="-128"/>
                <a:cs typeface="Arial" panose="020B0604020202020204" pitchFamily="34" charset="0"/>
              </a:rPr>
              <a:t>June </a:t>
            </a:r>
            <a:r>
              <a:rPr lang="en-US" altLang="ja-JP" sz="1600" dirty="0" smtClean="0">
                <a:latin typeface="Arial" panose="020B0604020202020204" pitchFamily="34" charset="0"/>
                <a:ea typeface="游ゴシック" panose="020B0400000000000000" pitchFamily="50" charset="-128"/>
                <a:cs typeface="Arial" panose="020B0604020202020204" pitchFamily="34" charset="0"/>
              </a:rPr>
              <a:t>2026</a:t>
            </a:r>
            <a:endParaRPr kumimoji="1" lang="ja-JP" altLang="en-US" sz="1600" dirty="0">
              <a:latin typeface="Arial" panose="020B0604020202020204" pitchFamily="34" charset="0"/>
              <a:ea typeface="游ゴシック" panose="020B0400000000000000"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D698F746-C254-6E42-87E5-AE5FFD27517D}"/>
              </a:ext>
            </a:extLst>
          </p:cNvPr>
          <p:cNvSpPr txBox="1"/>
          <p:nvPr/>
        </p:nvSpPr>
        <p:spPr>
          <a:xfrm>
            <a:off x="788669" y="4492956"/>
            <a:ext cx="4951227" cy="830997"/>
          </a:xfrm>
          <a:prstGeom prst="rect">
            <a:avLst/>
          </a:prstGeom>
          <a:noFill/>
        </p:spPr>
        <p:txBody>
          <a:bodyPr wrap="square" rtlCol="0">
            <a:spAutoFit/>
          </a:bodyPr>
          <a:lstStyle/>
          <a:p>
            <a:r>
              <a:rPr lang="en-US" altLang="ja-JP" sz="1600" dirty="0">
                <a:latin typeface="Arial" panose="020B0604020202020204" pitchFamily="34" charset="0"/>
                <a:ea typeface="游ゴシック" panose="020B0400000000000000" pitchFamily="50" charset="-128"/>
                <a:cs typeface="Arial" panose="020B0604020202020204" pitchFamily="34" charset="0"/>
              </a:rPr>
              <a:t>International </a:t>
            </a:r>
            <a:r>
              <a:rPr lang="en-US" altLang="ja-JP" sz="1600" dirty="0" smtClean="0">
                <a:latin typeface="Arial" panose="020B0604020202020204" pitchFamily="34" charset="0"/>
                <a:ea typeface="游ゴシック" panose="020B0400000000000000" pitchFamily="50" charset="-128"/>
                <a:cs typeface="Arial" panose="020B0604020202020204" pitchFamily="34" charset="0"/>
              </a:rPr>
              <a:t>Affairs Group</a:t>
            </a:r>
            <a:endParaRPr lang="en-US" altLang="ja-JP" sz="1600" dirty="0">
              <a:latin typeface="Arial" panose="020B0604020202020204" pitchFamily="34" charset="0"/>
              <a:ea typeface="游ゴシック" panose="020B0400000000000000" pitchFamily="50" charset="-128"/>
              <a:cs typeface="Arial" panose="020B0604020202020204" pitchFamily="34" charset="0"/>
            </a:endParaRPr>
          </a:p>
          <a:p>
            <a:r>
              <a:rPr lang="en-US" altLang="ja-JP" sz="1600" dirty="0" smtClean="0">
                <a:latin typeface="Arial" panose="020B0604020202020204" pitchFamily="34" charset="0"/>
                <a:ea typeface="游ゴシック" panose="020B0400000000000000" pitchFamily="50" charset="-128"/>
                <a:cs typeface="Arial" panose="020B0604020202020204" pitchFamily="34" charset="0"/>
              </a:rPr>
              <a:t>International Affairs and Research Department</a:t>
            </a:r>
          </a:p>
          <a:p>
            <a:r>
              <a:rPr lang="en-US" altLang="ja-JP" sz="1600" dirty="0" smtClean="0">
                <a:latin typeface="Arial" panose="020B0604020202020204" pitchFamily="34" charset="0"/>
                <a:ea typeface="游ゴシック" panose="020B0400000000000000" pitchFamily="50" charset="-128"/>
                <a:cs typeface="Arial" panose="020B0604020202020204" pitchFamily="34" charset="0"/>
              </a:rPr>
              <a:t>Japan Housing Finance Agency</a:t>
            </a:r>
            <a:endParaRPr lang="ja-JP" altLang="en-US" sz="1600" dirty="0">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65843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4273204220"/>
              </p:ext>
            </p:extLst>
          </p:nvPr>
        </p:nvGraphicFramePr>
        <p:xfrm>
          <a:off x="144380" y="775299"/>
          <a:ext cx="8831179" cy="4006521"/>
        </p:xfrm>
        <a:graphic>
          <a:graphicData uri="http://schemas.openxmlformats.org/drawingml/2006/table">
            <a:tbl>
              <a:tblPr firstRow="1" bandRow="1">
                <a:tableStyleId>{93296810-A885-4BE3-A3E7-6D5BEEA58F35}</a:tableStyleId>
              </a:tblPr>
              <a:tblGrid>
                <a:gridCol w="1997241">
                  <a:extLst>
                    <a:ext uri="{9D8B030D-6E8A-4147-A177-3AD203B41FA5}">
                      <a16:colId xmlns:a16="http://schemas.microsoft.com/office/drawing/2014/main" val="479852835"/>
                    </a:ext>
                  </a:extLst>
                </a:gridCol>
                <a:gridCol w="3416969">
                  <a:extLst>
                    <a:ext uri="{9D8B030D-6E8A-4147-A177-3AD203B41FA5}">
                      <a16:colId xmlns:a16="http://schemas.microsoft.com/office/drawing/2014/main" val="1249090174"/>
                    </a:ext>
                  </a:extLst>
                </a:gridCol>
                <a:gridCol w="3416969">
                  <a:extLst>
                    <a:ext uri="{9D8B030D-6E8A-4147-A177-3AD203B41FA5}">
                      <a16:colId xmlns:a16="http://schemas.microsoft.com/office/drawing/2014/main" val="673308007"/>
                    </a:ext>
                  </a:extLst>
                </a:gridCol>
              </a:tblGrid>
              <a:tr h="2934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mn-lt"/>
                        <a:ea typeface="游ゴシック" panose="020B0400000000000000" pitchFamily="50" charset="-128"/>
                      </a:endParaRPr>
                    </a:p>
                  </a:txBody>
                  <a:tcPr anchor="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t>Compulsory – Japan Case</a:t>
                      </a:r>
                      <a:endParaRPr kumimoji="1" lang="ja-JP" altLang="en-US" sz="1200" b="1" kern="1200" dirty="0">
                        <a:solidFill>
                          <a:prstClr val="black"/>
                        </a:solidFill>
                        <a:latin typeface="+mn-lt"/>
                        <a:ea typeface="游ゴシック" panose="020B0400000000000000" pitchFamily="50" charset="-128"/>
                        <a:cs typeface="+mn-cs"/>
                      </a:endParaRPr>
                    </a:p>
                  </a:txBody>
                  <a:tcPr anchor="b">
                    <a:solidFill>
                      <a:srgbClr val="006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smtClean="0">
                          <a:solidFill>
                            <a:schemeClr val="bg1"/>
                          </a:solidFill>
                          <a:latin typeface="+mn-lt"/>
                          <a:ea typeface="游ゴシック" panose="020B0400000000000000" pitchFamily="50" charset="-128"/>
                          <a:cs typeface="+mn-cs"/>
                        </a:rPr>
                        <a:t>Voluntary</a:t>
                      </a:r>
                      <a:endParaRPr kumimoji="1" lang="ja-JP" altLang="en-US" sz="1200" b="1" kern="1200" dirty="0">
                        <a:solidFill>
                          <a:schemeClr val="bg1"/>
                        </a:solidFill>
                        <a:latin typeface="+mn-lt"/>
                        <a:ea typeface="游ゴシック" panose="020B0400000000000000" pitchFamily="50" charset="-128"/>
                        <a:cs typeface="+mn-cs"/>
                      </a:endParaRPr>
                    </a:p>
                  </a:txBody>
                  <a:tcPr anchor="b">
                    <a:solidFill>
                      <a:srgbClr val="006600"/>
                    </a:solidFill>
                  </a:tcPr>
                </a:tc>
                <a:extLst>
                  <a:ext uri="{0D108BD9-81ED-4DB2-BD59-A6C34878D82A}">
                    <a16:rowId xmlns:a16="http://schemas.microsoft.com/office/drawing/2014/main" val="2285604664"/>
                  </a:ext>
                </a:extLst>
              </a:tr>
              <a:tr h="42816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rPr>
                        <a:t>Environment impact</a:t>
                      </a:r>
                      <a:endParaRPr lang="en-US" altLang="ja-JP" sz="1200" dirty="0" smtClean="0">
                        <a:solidFill>
                          <a:schemeClr val="bg1"/>
                        </a:solidFill>
                        <a:latin typeface="+mn-lt"/>
                        <a:ea typeface="游ゴシック" panose="020B0400000000000000" pitchFamily="50" charset="-128"/>
                      </a:endParaRPr>
                    </a:p>
                  </a:txBody>
                  <a:tcPr anchor="ctr">
                    <a:solidFill>
                      <a:srgbClr val="006600"/>
                    </a:solidFill>
                  </a:tcPr>
                </a:tc>
                <a:tc>
                  <a:txBody>
                    <a:bodyPr/>
                    <a:lstStyle/>
                    <a:p>
                      <a:pPr marL="171450" indent="-171450">
                        <a:buFont typeface="Arial" panose="020B0604020202020204" pitchFamily="34" charset="0"/>
                        <a:buChar char="•"/>
                      </a:pPr>
                      <a:r>
                        <a:rPr lang="en-US" altLang="ja-JP" sz="1200" dirty="0" smtClean="0"/>
                        <a:t>Nation wide impact</a:t>
                      </a:r>
                    </a:p>
                  </a:txBody>
                  <a:tcPr anchor="ctr">
                    <a:solidFill>
                      <a:schemeClr val="accent6">
                        <a:lumMod val="20000"/>
                        <a:lumOff val="80000"/>
                      </a:schemeClr>
                    </a:solidFill>
                  </a:tcPr>
                </a:tc>
                <a:tc>
                  <a:txBody>
                    <a:bodyPr/>
                    <a:lstStyle/>
                    <a:p>
                      <a:pPr marL="171450" indent="-171450">
                        <a:buFont typeface="Arial" panose="020B0604020202020204" pitchFamily="34" charset="0"/>
                        <a:buChar char="•"/>
                      </a:pPr>
                      <a:r>
                        <a:rPr lang="en-US" altLang="ja-JP" sz="1200" dirty="0" smtClean="0"/>
                        <a:t>Impact on individual construction project</a:t>
                      </a:r>
                    </a:p>
                  </a:txBody>
                  <a:tcPr anchor="ctr">
                    <a:solidFill>
                      <a:schemeClr val="accent2">
                        <a:lumMod val="20000"/>
                        <a:lumOff val="80000"/>
                      </a:schemeClr>
                    </a:solidFill>
                  </a:tcPr>
                </a:tc>
                <a:extLst>
                  <a:ext uri="{0D108BD9-81ED-4DB2-BD59-A6C34878D82A}">
                    <a16:rowId xmlns:a16="http://schemas.microsoft.com/office/drawing/2014/main" val="3550980672"/>
                  </a:ext>
                </a:extLst>
              </a:tr>
              <a:tr h="428164">
                <a:tc vMerge="1">
                  <a:txBody>
                    <a:bodyPr/>
                    <a:lstStyle/>
                    <a:p>
                      <a:endParaRPr kumimoji="1" lang="ja-JP" altLang="en-US"/>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smtClean="0"/>
                        <a:t>Large scale energy-efficiency improvement</a:t>
                      </a:r>
                      <a:endParaRPr lang="ja-JP" altLang="en-US" sz="1200" dirty="0" smtClean="0"/>
                    </a:p>
                  </a:txBody>
                  <a:tcPr anchor="ctr">
                    <a:solidFill>
                      <a:schemeClr val="accent6">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smtClean="0"/>
                        <a:t>Small scale</a:t>
                      </a:r>
                      <a:r>
                        <a:rPr lang="en-US" altLang="ja-JP" sz="1200" baseline="0" dirty="0" smtClean="0"/>
                        <a:t> </a:t>
                      </a:r>
                      <a:r>
                        <a:rPr lang="en-US" altLang="ja-JP" sz="1200" dirty="0" smtClean="0"/>
                        <a:t>energy-efficiency improvement</a:t>
                      </a:r>
                      <a:endParaRPr lang="ja-JP" altLang="en-US" sz="1200" dirty="0" smtClean="0"/>
                    </a:p>
                  </a:txBody>
                  <a:tcPr anchor="ctr">
                    <a:solidFill>
                      <a:schemeClr val="accent2">
                        <a:lumMod val="20000"/>
                        <a:lumOff val="80000"/>
                      </a:schemeClr>
                    </a:solidFill>
                  </a:tcPr>
                </a:tc>
                <a:extLst>
                  <a:ext uri="{0D108BD9-81ED-4DB2-BD59-A6C34878D82A}">
                    <a16:rowId xmlns:a16="http://schemas.microsoft.com/office/drawing/2014/main" val="3199135553"/>
                  </a:ext>
                </a:extLst>
              </a:tr>
              <a:tr h="42816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latin typeface="+mn-lt"/>
                          <a:ea typeface="游ゴシック" panose="020B0400000000000000" pitchFamily="50" charset="-128"/>
                        </a:rPr>
                        <a:t>Fee</a:t>
                      </a:r>
                      <a:r>
                        <a:rPr lang="en-US" altLang="ja-JP" sz="1200" baseline="0" dirty="0" smtClean="0">
                          <a:solidFill>
                            <a:schemeClr val="bg1"/>
                          </a:solidFill>
                          <a:latin typeface="+mn-lt"/>
                          <a:ea typeface="游ゴシック" panose="020B0400000000000000" pitchFamily="50" charset="-128"/>
                        </a:rPr>
                        <a:t> payable by the owner to receive green certificate</a:t>
                      </a:r>
                      <a:endParaRPr lang="en-US" altLang="ja-JP" sz="1200" dirty="0" smtClean="0">
                        <a:solidFill>
                          <a:schemeClr val="bg1"/>
                        </a:solidFill>
                        <a:latin typeface="+mn-lt"/>
                        <a:ea typeface="游ゴシック" panose="020B0400000000000000" pitchFamily="50" charset="-128"/>
                      </a:endParaRPr>
                    </a:p>
                  </a:txBody>
                  <a:tcPr anchor="ctr">
                    <a:solidFill>
                      <a:srgbClr val="006600"/>
                    </a:solidFill>
                  </a:tcPr>
                </a:tc>
                <a:tc gridSpan="2">
                  <a:txBody>
                    <a:bodyPr/>
                    <a:lstStyle/>
                    <a:p>
                      <a:pPr marL="171450" indent="-171450" algn="ctr">
                        <a:buFont typeface="Arial" panose="020B0604020202020204" pitchFamily="34" charset="0"/>
                        <a:buChar char="•"/>
                      </a:pPr>
                      <a:r>
                        <a:rPr lang="en-US" altLang="ja-JP" sz="1200" dirty="0" smtClean="0"/>
                        <a:t>Upfront inspection fee</a:t>
                      </a:r>
                      <a:endParaRPr lang="ja-JP" altLang="en-US" sz="1200" dirty="0"/>
                    </a:p>
                  </a:txBody>
                  <a:tcPr anchor="ctr">
                    <a:solidFill>
                      <a:schemeClr val="bg1">
                        <a:lumMod val="95000"/>
                      </a:schemeClr>
                    </a:solidFill>
                  </a:tcPr>
                </a:tc>
                <a:tc hMerge="1">
                  <a:txBody>
                    <a:bodyPr/>
                    <a:lstStyle/>
                    <a:p>
                      <a:pPr marL="171450" indent="-171450" algn="l">
                        <a:buFont typeface="Arial" panose="020B0604020202020204" pitchFamily="34" charset="0"/>
                        <a:buChar char="•"/>
                      </a:pPr>
                      <a:endParaRPr lang="ja-JP" altLang="en-US" sz="1200" dirty="0"/>
                    </a:p>
                  </a:txBody>
                  <a:tcPr anchor="ctr">
                    <a:solidFill>
                      <a:schemeClr val="bg1">
                        <a:lumMod val="95000"/>
                      </a:schemeClr>
                    </a:solidFill>
                  </a:tcPr>
                </a:tc>
                <a:extLst>
                  <a:ext uri="{0D108BD9-81ED-4DB2-BD59-A6C34878D82A}">
                    <a16:rowId xmlns:a16="http://schemas.microsoft.com/office/drawing/2014/main" val="2330675482"/>
                  </a:ext>
                </a:extLst>
              </a:tr>
              <a:tr h="4281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prstClr val="black"/>
                        </a:solidFill>
                        <a:latin typeface="+mn-lt"/>
                        <a:ea typeface="游ゴシック" panose="020B0400000000000000" pitchFamily="50" charset="-128"/>
                      </a:endParaRPr>
                    </a:p>
                  </a:txBody>
                  <a:tcPr anchor="ctr">
                    <a:solidFill>
                      <a:schemeClr val="accent6">
                        <a:lumMod val="20000"/>
                        <a:lumOff val="80000"/>
                      </a:schemeClr>
                    </a:solidFill>
                  </a:tcPr>
                </a:tc>
                <a:tc>
                  <a:txBody>
                    <a:bodyPr/>
                    <a:lstStyle/>
                    <a:p>
                      <a:pPr marL="171450" indent="-171450" algn="l">
                        <a:buFont typeface="Arial" panose="020B0604020202020204" pitchFamily="34" charset="0"/>
                        <a:buChar char="•"/>
                      </a:pPr>
                      <a:r>
                        <a:rPr lang="en-US" altLang="ja-JP" sz="1200" dirty="0" smtClean="0"/>
                        <a:t>No green certificate maintenance</a:t>
                      </a:r>
                      <a:r>
                        <a:rPr lang="en-US" altLang="ja-JP" sz="1200" baseline="0" dirty="0" smtClean="0"/>
                        <a:t> fee</a:t>
                      </a:r>
                      <a:endParaRPr lang="ja-JP" altLang="en-US" sz="1200" dirty="0"/>
                    </a:p>
                  </a:txBody>
                  <a:tcPr anchor="ctr">
                    <a:solidFill>
                      <a:schemeClr val="accent6">
                        <a:lumMod val="20000"/>
                        <a:lumOff val="80000"/>
                      </a:schemeClr>
                    </a:solidFill>
                  </a:tcPr>
                </a:tc>
                <a:tc>
                  <a:txBody>
                    <a:bodyPr/>
                    <a:lstStyle/>
                    <a:p>
                      <a:pPr marL="171450" indent="-171450" algn="l">
                        <a:buFont typeface="Arial" panose="020B0604020202020204" pitchFamily="34" charset="0"/>
                        <a:buChar char="•"/>
                      </a:pPr>
                      <a:r>
                        <a:rPr lang="en-US" altLang="ja-JP" sz="1200" dirty="0" smtClean="0"/>
                        <a:t>Green certificate maintenance</a:t>
                      </a:r>
                      <a:r>
                        <a:rPr lang="en-US" altLang="ja-JP" sz="1200" baseline="0" dirty="0" smtClean="0"/>
                        <a:t> fee</a:t>
                      </a:r>
                      <a:endParaRPr lang="ja-JP" altLang="en-US" sz="1200" dirty="0"/>
                    </a:p>
                  </a:txBody>
                  <a:tcPr anchor="ctr">
                    <a:solidFill>
                      <a:schemeClr val="accent2">
                        <a:lumMod val="20000"/>
                        <a:lumOff val="80000"/>
                      </a:schemeClr>
                    </a:solidFill>
                  </a:tcPr>
                </a:tc>
                <a:extLst>
                  <a:ext uri="{0D108BD9-81ED-4DB2-BD59-A6C34878D82A}">
                    <a16:rowId xmlns:a16="http://schemas.microsoft.com/office/drawing/2014/main" val="2880843518"/>
                  </a:ext>
                </a:extLst>
              </a:tr>
              <a:tr h="5720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latin typeface="+mn-lt"/>
                          <a:ea typeface="游ゴシック" panose="020B0400000000000000" pitchFamily="50" charset="-128"/>
                        </a:rPr>
                        <a:t>Green certificate authenticator</a:t>
                      </a:r>
                      <a:r>
                        <a:rPr lang="ja-JP" altLang="en-US" sz="1200" baseline="0" dirty="0" smtClean="0">
                          <a:solidFill>
                            <a:schemeClr val="bg1"/>
                          </a:solidFill>
                          <a:latin typeface="+mn-lt"/>
                          <a:ea typeface="游ゴシック" panose="020B0400000000000000" pitchFamily="50" charset="-128"/>
                        </a:rPr>
                        <a:t> </a:t>
                      </a:r>
                      <a:r>
                        <a:rPr lang="en-US" altLang="ja-JP" sz="1200" baseline="0" dirty="0" smtClean="0">
                          <a:solidFill>
                            <a:schemeClr val="bg1"/>
                          </a:solidFill>
                          <a:latin typeface="+mn-lt"/>
                          <a:ea typeface="游ゴシック" panose="020B0400000000000000" pitchFamily="50" charset="-128"/>
                        </a:rPr>
                        <a:t>and efficacy</a:t>
                      </a:r>
                      <a:endParaRPr lang="en-US" altLang="ja-JP" sz="1200" dirty="0" smtClean="0">
                        <a:solidFill>
                          <a:schemeClr val="bg1"/>
                        </a:solidFill>
                        <a:latin typeface="+mn-lt"/>
                        <a:ea typeface="游ゴシック" panose="020B0400000000000000" pitchFamily="50" charset="-128"/>
                      </a:endParaRPr>
                    </a:p>
                  </a:txBody>
                  <a:tcPr anchor="ctr">
                    <a:solidFill>
                      <a:srgbClr val="006600"/>
                    </a:solidFill>
                  </a:tcPr>
                </a:tc>
                <a:tc>
                  <a:txBody>
                    <a:bodyPr/>
                    <a:lstStyle/>
                    <a:p>
                      <a:pPr marL="171450" indent="-171450" algn="l">
                        <a:buFont typeface="Arial" panose="020B0604020202020204" pitchFamily="34" charset="0"/>
                        <a:buChar char="•"/>
                      </a:pPr>
                      <a:r>
                        <a:rPr lang="en-US" altLang="ja-JP" sz="1200" dirty="0" smtClean="0"/>
                        <a:t>Government acknowledged inspection agencies</a:t>
                      </a:r>
                      <a:endParaRPr lang="ja-JP" altLang="en-US" sz="1200" dirty="0"/>
                    </a:p>
                  </a:txBody>
                  <a:tcPr anchor="ctr">
                    <a:solidFill>
                      <a:schemeClr val="accent6">
                        <a:lumMod val="20000"/>
                        <a:lumOff val="80000"/>
                      </a:schemeClr>
                    </a:solidFill>
                  </a:tcPr>
                </a:tc>
                <a:tc>
                  <a:txBody>
                    <a:bodyPr/>
                    <a:lstStyle/>
                    <a:p>
                      <a:pPr marL="171450" indent="-171450" algn="l">
                        <a:buFont typeface="Arial" panose="020B0604020202020204" pitchFamily="34" charset="0"/>
                        <a:buChar char="•"/>
                      </a:pPr>
                      <a:r>
                        <a:rPr lang="en-US" altLang="ja-JP" sz="1200" dirty="0" smtClean="0"/>
                        <a:t>Certificate specialists</a:t>
                      </a:r>
                      <a:endParaRPr lang="ja-JP" altLang="en-US" sz="1200" dirty="0"/>
                    </a:p>
                  </a:txBody>
                  <a:tcPr anchor="ctr">
                    <a:solidFill>
                      <a:schemeClr val="accent2">
                        <a:lumMod val="20000"/>
                        <a:lumOff val="80000"/>
                      </a:schemeClr>
                    </a:solidFill>
                  </a:tcPr>
                </a:tc>
                <a:extLst>
                  <a:ext uri="{0D108BD9-81ED-4DB2-BD59-A6C34878D82A}">
                    <a16:rowId xmlns:a16="http://schemas.microsoft.com/office/drawing/2014/main" val="4198862482"/>
                  </a:ext>
                </a:extLst>
              </a:tr>
              <a:tr h="428164">
                <a:tc vMerge="1">
                  <a:txBody>
                    <a:bodyPr/>
                    <a:lstStyle/>
                    <a:p>
                      <a:endParaRPr kumimoji="1" lang="ja-JP" altLang="en-US"/>
                    </a:p>
                  </a:txBody>
                  <a:tcPr/>
                </a:tc>
                <a:tc>
                  <a:txBody>
                    <a:bodyPr/>
                    <a:lstStyle/>
                    <a:p>
                      <a:pPr marL="171450" indent="-171450" algn="l">
                        <a:buFont typeface="Arial" panose="020B0604020202020204" pitchFamily="34" charset="0"/>
                        <a:buChar char="•"/>
                      </a:pPr>
                      <a:r>
                        <a:rPr lang="en-US" altLang="ja-JP" sz="1200" dirty="0" smtClean="0"/>
                        <a:t>No</a:t>
                      </a:r>
                      <a:r>
                        <a:rPr lang="en-US" altLang="ja-JP" sz="1200" baseline="0" dirty="0" smtClean="0"/>
                        <a:t> certificate means no construction</a:t>
                      </a:r>
                      <a:endParaRPr lang="ja-JP" altLang="en-US" sz="1200" dirty="0"/>
                    </a:p>
                  </a:txBody>
                  <a:tcPr anchor="ctr">
                    <a:solidFill>
                      <a:schemeClr val="accent6">
                        <a:lumMod val="20000"/>
                        <a:lumOff val="80000"/>
                      </a:schemeClr>
                    </a:solidFill>
                  </a:tcPr>
                </a:tc>
                <a:tc>
                  <a:txBody>
                    <a:bodyPr/>
                    <a:lstStyle/>
                    <a:p>
                      <a:pPr marL="171450" indent="-171450" algn="l">
                        <a:buFont typeface="Arial" panose="020B0604020202020204" pitchFamily="34" charset="0"/>
                        <a:buChar char="•"/>
                      </a:pPr>
                      <a:r>
                        <a:rPr lang="en-US" altLang="ja-JP" sz="1200" dirty="0" smtClean="0"/>
                        <a:t>No</a:t>
                      </a:r>
                      <a:r>
                        <a:rPr lang="en-US" altLang="ja-JP" sz="1200" baseline="0" dirty="0" smtClean="0"/>
                        <a:t> certificate means no green</a:t>
                      </a:r>
                      <a:endParaRPr lang="ja-JP" altLang="en-US" sz="1200" dirty="0"/>
                    </a:p>
                  </a:txBody>
                  <a:tcPr anchor="ctr">
                    <a:solidFill>
                      <a:schemeClr val="accent2">
                        <a:lumMod val="20000"/>
                        <a:lumOff val="80000"/>
                      </a:schemeClr>
                    </a:solidFill>
                  </a:tcPr>
                </a:tc>
                <a:extLst>
                  <a:ext uri="{0D108BD9-81ED-4DB2-BD59-A6C34878D82A}">
                    <a16:rowId xmlns:a16="http://schemas.microsoft.com/office/drawing/2014/main" val="1136180524"/>
                  </a:ext>
                </a:extLst>
              </a:tr>
              <a:tr h="42816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latin typeface="+mn-lt"/>
                          <a:ea typeface="游ゴシック" panose="020B0400000000000000" pitchFamily="50" charset="-128"/>
                        </a:rPr>
                        <a:t>Achievable sustainability</a:t>
                      </a:r>
                      <a:r>
                        <a:rPr lang="en-US" altLang="ja-JP" sz="1200" baseline="0" dirty="0" smtClean="0">
                          <a:solidFill>
                            <a:schemeClr val="bg1"/>
                          </a:solidFill>
                          <a:latin typeface="+mn-lt"/>
                          <a:ea typeface="游ゴシック" panose="020B0400000000000000" pitchFamily="50" charset="-128"/>
                        </a:rPr>
                        <a:t> goals</a:t>
                      </a:r>
                      <a:endParaRPr lang="en-US" altLang="ja-JP" sz="1200" dirty="0" smtClean="0">
                        <a:solidFill>
                          <a:schemeClr val="bg1"/>
                        </a:solidFill>
                        <a:latin typeface="+mn-lt"/>
                        <a:ea typeface="游ゴシック" panose="020B0400000000000000" pitchFamily="50" charset="-128"/>
                      </a:endParaRPr>
                    </a:p>
                  </a:txBody>
                  <a:tcPr anchor="ctr">
                    <a:solidFill>
                      <a:srgbClr val="006600"/>
                    </a:solidFill>
                  </a:tcPr>
                </a:tc>
                <a:tc gridSpan="2">
                  <a:txBody>
                    <a:bodyPr/>
                    <a:lstStyle/>
                    <a:p>
                      <a:pPr marL="171450" indent="-171450" algn="ctr">
                        <a:buFont typeface="Arial" panose="020B0604020202020204" pitchFamily="34" charset="0"/>
                        <a:buChar char="•"/>
                      </a:pPr>
                      <a:r>
                        <a:rPr lang="en-US" altLang="ja-JP" sz="1200" dirty="0" smtClean="0"/>
                        <a:t>Energy efficiency</a:t>
                      </a:r>
                      <a:endParaRPr lang="ja-JP" altLang="en-US" sz="1200" dirty="0"/>
                    </a:p>
                  </a:txBody>
                  <a:tcPr anchor="ctr">
                    <a:solidFill>
                      <a:schemeClr val="bg1">
                        <a:lumMod val="95000"/>
                      </a:schemeClr>
                    </a:solidFill>
                  </a:tcPr>
                </a:tc>
                <a:tc hMerge="1">
                  <a:txBody>
                    <a:bodyPr/>
                    <a:lstStyle/>
                    <a:p>
                      <a:pPr marL="171450" indent="-171450">
                        <a:buFont typeface="Arial" panose="020B0604020202020204" pitchFamily="34" charset="0"/>
                        <a:buChar char="•"/>
                      </a:pPr>
                      <a:endParaRPr lang="ja-JP" altLang="en-US" sz="1200" dirty="0"/>
                    </a:p>
                  </a:txBody>
                  <a:tcPr anchor="ctr">
                    <a:solidFill>
                      <a:schemeClr val="bg1">
                        <a:lumMod val="95000"/>
                      </a:schemeClr>
                    </a:solidFill>
                  </a:tcPr>
                </a:tc>
                <a:extLst>
                  <a:ext uri="{0D108BD9-81ED-4DB2-BD59-A6C34878D82A}">
                    <a16:rowId xmlns:a16="http://schemas.microsoft.com/office/drawing/2014/main" val="1736816311"/>
                  </a:ext>
                </a:extLst>
              </a:tr>
              <a:tr h="572040">
                <a:tc vMerge="1">
                  <a:txBody>
                    <a:bodyPr/>
                    <a:lstStyle/>
                    <a:p>
                      <a:endParaRPr kumimoji="1" lang="ja-JP" altLang="en-US"/>
                    </a:p>
                  </a:txBody>
                  <a:tcPr/>
                </a:tc>
                <a:tc>
                  <a:txBody>
                    <a:bodyPr/>
                    <a:lstStyle/>
                    <a:p>
                      <a:pPr marL="171450" indent="-171450">
                        <a:buFont typeface="Arial" panose="020B0604020202020204" pitchFamily="34" charset="0"/>
                        <a:buChar char="•"/>
                      </a:pPr>
                      <a:r>
                        <a:rPr lang="en-US" altLang="ja-JP" sz="1200" dirty="0" smtClean="0"/>
                        <a:t>N/A</a:t>
                      </a:r>
                      <a:endParaRPr lang="ja-JP" altLang="en-US" sz="1200" dirty="0"/>
                    </a:p>
                  </a:txBody>
                  <a:tcPr anchor="ctr">
                    <a:solidFill>
                      <a:schemeClr val="bg1">
                        <a:lumMod val="95000"/>
                      </a:schemeClr>
                    </a:solidFill>
                  </a:tcPr>
                </a:tc>
                <a:tc>
                  <a:txBody>
                    <a:bodyPr/>
                    <a:lstStyle/>
                    <a:p>
                      <a:pPr marL="171450" indent="-171450">
                        <a:buFont typeface="Arial" panose="020B0604020202020204" pitchFamily="34" charset="0"/>
                        <a:buChar char="•"/>
                      </a:pPr>
                      <a:r>
                        <a:rPr lang="en-US" altLang="ja-JP" sz="1200" dirty="0" smtClean="0"/>
                        <a:t>Water conservation, materials, indoor air quality, site sustainability and others</a:t>
                      </a:r>
                      <a:endParaRPr lang="ja-JP" altLang="en-US" sz="1200" dirty="0"/>
                    </a:p>
                  </a:txBody>
                  <a:tcPr anchor="ctr">
                    <a:solidFill>
                      <a:schemeClr val="accent1">
                        <a:lumMod val="20000"/>
                        <a:lumOff val="80000"/>
                      </a:schemeClr>
                    </a:solidFill>
                  </a:tcPr>
                </a:tc>
                <a:extLst>
                  <a:ext uri="{0D108BD9-81ED-4DB2-BD59-A6C34878D82A}">
                    <a16:rowId xmlns:a16="http://schemas.microsoft.com/office/drawing/2014/main" val="3348931695"/>
                  </a:ext>
                </a:extLst>
              </a:tr>
            </a:tbl>
          </a:graphicData>
        </a:graphic>
      </p:graphicFrame>
      <p:sp>
        <p:nvSpPr>
          <p:cNvPr id="13" name="スライド番号プレースホルダー 2"/>
          <p:cNvSpPr>
            <a:spLocks noGrp="1"/>
          </p:cNvSpPr>
          <p:nvPr>
            <p:ph type="sldNum" sz="quarter" idx="10"/>
          </p:nvPr>
        </p:nvSpPr>
        <p:spPr>
          <a:xfrm>
            <a:off x="4108716" y="6288608"/>
            <a:ext cx="926569" cy="299082"/>
          </a:xfrm>
        </p:spPr>
        <p:txBody>
          <a:bodyPr/>
          <a:lstStyle/>
          <a:p>
            <a:pPr defTabSz="844448" fontAlgn="base" hangingPunct="0">
              <a:spcBef>
                <a:spcPct val="0"/>
              </a:spcBef>
              <a:spcAft>
                <a:spcPct val="0"/>
              </a:spcAft>
              <a:defRPr/>
            </a:pPr>
            <a:fld id="{2ADD9100-5D04-4EF2-A44F-A0451DD79E57}" type="slidenum">
              <a:rPr lang="en-US" altLang="ja-JP" sz="1290">
                <a:solidFill>
                  <a:srgbClr val="404040"/>
                </a:solidFill>
                <a:latin typeface="Arial" panose="020B0604020202020204" pitchFamily="34" charset="0"/>
                <a:cs typeface="Arial" panose="020B0604020202020204" pitchFamily="34" charset="0"/>
              </a:rPr>
              <a:pPr defTabSz="844448" fontAlgn="base" hangingPunct="0">
                <a:spcBef>
                  <a:spcPct val="0"/>
                </a:spcBef>
                <a:spcAft>
                  <a:spcPct val="0"/>
                </a:spcAft>
                <a:defRPr/>
              </a:pPr>
              <a:t>10</a:t>
            </a:fld>
            <a:endParaRPr lang="en-US" altLang="ja-JP" sz="1290" dirty="0">
              <a:solidFill>
                <a:srgbClr val="404040"/>
              </a:solidFill>
              <a:latin typeface="Arial" panose="020B0604020202020204" pitchFamily="34" charset="0"/>
              <a:cs typeface="Arial" panose="020B0604020202020204" pitchFamily="34" charset="0"/>
            </a:endParaRPr>
          </a:p>
        </p:txBody>
      </p:sp>
      <p:sp>
        <p:nvSpPr>
          <p:cNvPr id="18" name="Text Box 6"/>
          <p:cNvSpPr txBox="1">
            <a:spLocks noChangeArrowheads="1"/>
          </p:cNvSpPr>
          <p:nvPr/>
        </p:nvSpPr>
        <p:spPr bwMode="auto">
          <a:xfrm>
            <a:off x="494417" y="4823735"/>
            <a:ext cx="8460000" cy="268212"/>
          </a:xfrm>
          <a:prstGeom prst="rect">
            <a:avLst/>
          </a:prstGeom>
          <a:solidFill>
            <a:schemeClr val="accent1">
              <a:lumMod val="75000"/>
            </a:schemeClr>
          </a:solidFill>
          <a:ln w="9525">
            <a:noFill/>
            <a:miter lim="800000"/>
            <a:headEnd/>
            <a:tailEnd/>
          </a:ln>
        </p:spPr>
        <p:txBody>
          <a:bodyPr wrap="none" lIns="65149" tIns="0" rIns="65149"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smtClean="0">
                <a:ln>
                  <a:noFill/>
                </a:ln>
                <a:solidFill>
                  <a:srgbClr val="FFFFFF"/>
                </a:solidFill>
                <a:effectLst/>
                <a:uLnTx/>
                <a:uFillTx/>
                <a:latin typeface="Arial" panose="020B0604020202020204" pitchFamily="34" charset="0"/>
                <a:ea typeface="メイリオ" panose="020B0604030504040204" pitchFamily="50" charset="-128"/>
                <a:cs typeface="Arial" panose="020B0604020202020204" pitchFamily="34" charset="0"/>
              </a:rPr>
              <a:t>Implication to affordable housing</a:t>
            </a:r>
            <a:endParaRPr kumimoji="1" lang="en-US" sz="1400" b="1"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9" name="Text Box 6"/>
          <p:cNvSpPr txBox="1">
            <a:spLocks noChangeArrowheads="1"/>
          </p:cNvSpPr>
          <p:nvPr/>
        </p:nvSpPr>
        <p:spPr bwMode="auto">
          <a:xfrm>
            <a:off x="142465" y="4823735"/>
            <a:ext cx="351952" cy="268212"/>
          </a:xfrm>
          <a:prstGeom prst="rect">
            <a:avLst/>
          </a:prstGeom>
          <a:solidFill>
            <a:schemeClr val="accent1">
              <a:lumMod val="50000"/>
            </a:schemeClr>
          </a:solidFill>
          <a:ln w="9525">
            <a:noFill/>
            <a:miter lim="800000"/>
            <a:headEnd/>
            <a:tailEnd/>
          </a:ln>
        </p:spPr>
        <p:txBody>
          <a:bodyPr wrap="none" lIns="65149" tIns="0" rIns="65149" bIns="0" rtlCol="0" anchor="ctr"/>
          <a:lstStyle/>
          <a:p>
            <a:pPr marL="118751" marR="0" lvl="0" indent="-118751" algn="ctr" defTabSz="835652" rtl="0" eaLnBrk="1" fontAlgn="auto" latinLnBrk="0" hangingPunct="1">
              <a:lnSpc>
                <a:spcPct val="100000"/>
              </a:lnSpc>
              <a:spcBef>
                <a:spcPct val="50000"/>
              </a:spcBef>
              <a:spcAft>
                <a:spcPts val="0"/>
              </a:spcAft>
              <a:buClrTx/>
              <a:buSzTx/>
              <a:buFontTx/>
              <a:buNone/>
              <a:tabLst>
                <a:tab pos="1568680" algn="r"/>
                <a:tab pos="1832570" algn="r"/>
              </a:tabLst>
              <a:defRPr/>
            </a:pPr>
            <a:endPar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0" name="テキスト ボックス 19"/>
          <p:cNvSpPr txBox="1"/>
          <p:nvPr/>
        </p:nvSpPr>
        <p:spPr>
          <a:xfrm>
            <a:off x="142465" y="5091946"/>
            <a:ext cx="8811952" cy="1152058"/>
          </a:xfrm>
          <a:prstGeom prst="rect">
            <a:avLst/>
          </a:prstGeom>
          <a:solidFill>
            <a:srgbClr val="FFFF99"/>
          </a:solidFill>
          <a:ln>
            <a:solidFill>
              <a:schemeClr val="bg1">
                <a:lumMod val="95000"/>
              </a:schemeClr>
            </a:solidFill>
          </a:ln>
        </p:spPr>
        <p:txBody>
          <a:bodyPr wrap="square" rtlCol="0">
            <a:noAutofit/>
          </a:bodyPr>
          <a:lstStyle/>
          <a:p>
            <a:pPr marL="285750" indent="-2857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Compulsory </a:t>
            </a:r>
            <a:r>
              <a:rPr lang="en-US" altLang="ja-JP" sz="1200" dirty="0">
                <a:latin typeface="Arial" panose="020B0604020202020204" pitchFamily="34" charset="0"/>
                <a:cs typeface="Arial" panose="020B0604020202020204" pitchFamily="34" charset="0"/>
              </a:rPr>
              <a:t>framework ensures consistency and uniformity across the housing sector, which is critical for achieving national energy efficiency and sustainability goals</a:t>
            </a:r>
            <a:endParaRPr kumimoji="1" lang="en-US" altLang="ja-JP" sz="1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sz="1200" dirty="0">
                <a:latin typeface="Arial" panose="020B0604020202020204" pitchFamily="34" charset="0"/>
                <a:cs typeface="Arial" panose="020B0604020202020204" pitchFamily="34" charset="0"/>
              </a:rPr>
              <a:t>Compulsory </a:t>
            </a:r>
            <a:r>
              <a:rPr lang="en-US" altLang="ja-JP" sz="1200" dirty="0" smtClean="0">
                <a:latin typeface="Arial" panose="020B0604020202020204" pitchFamily="34" charset="0"/>
                <a:cs typeface="Arial" panose="020B0604020202020204" pitchFamily="34" charset="0"/>
              </a:rPr>
              <a:t>framework </a:t>
            </a:r>
            <a:r>
              <a:rPr kumimoji="1" lang="en-US" altLang="ja-JP" sz="1200" dirty="0" smtClean="0">
                <a:latin typeface="Arial" panose="020B0604020202020204" pitchFamily="34" charset="0"/>
                <a:cs typeface="Arial" panose="020B0604020202020204" pitchFamily="34" charset="0"/>
              </a:rPr>
              <a:t>is a bottom up approach that allows the society as a whole to capture the opportunity to live in a better living environment and improve their living conditions</a:t>
            </a:r>
          </a:p>
          <a:p>
            <a:pPr marL="285750" indent="-285750">
              <a:buFont typeface="Arial" panose="020B0604020202020204" pitchFamily="34" charset="0"/>
              <a:buChar char="•"/>
            </a:pPr>
            <a:r>
              <a:rPr lang="en-US" altLang="ja-JP" sz="1200" dirty="0" smtClean="0">
                <a:latin typeface="Arial" panose="020B0604020202020204" pitchFamily="34" charset="0"/>
                <a:cs typeface="Arial" panose="020B0604020202020204" pitchFamily="34" charset="0"/>
              </a:rPr>
              <a:t>Compulsory framework requires government initiative and cost sharing. Private certification can be costly, as certification is a commercial activity </a:t>
            </a:r>
            <a:endParaRPr kumimoji="1" lang="ja-JP" altLang="en-US" sz="1200" dirty="0">
              <a:latin typeface="Arial" panose="020B0604020202020204" pitchFamily="34" charset="0"/>
              <a:cs typeface="Arial" panose="020B0604020202020204" pitchFamily="34" charset="0"/>
            </a:endParaRPr>
          </a:p>
        </p:txBody>
      </p:sp>
      <p:sp>
        <p:nvSpPr>
          <p:cNvPr id="8"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4</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 Energy efficiency framework </a:t>
            </a:r>
            <a:r>
              <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Compulsory or voluntary</a:t>
            </a:r>
          </a:p>
        </p:txBody>
      </p:sp>
    </p:spTree>
    <p:extLst>
      <p:ext uri="{BB962C8B-B14F-4D97-AF65-F5344CB8AC3E}">
        <p14:creationId xmlns:p14="http://schemas.microsoft.com/office/powerpoint/2010/main" val="253517841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97559" y="2387933"/>
            <a:ext cx="8686375" cy="3822744"/>
          </a:xfrm>
          <a:prstGeom prst="rect">
            <a:avLst/>
          </a:prstGeom>
          <a:gradFill rotWithShape="1">
            <a:gsLst>
              <a:gs pos="0">
                <a:srgbClr val="FFFFFF"/>
              </a:gs>
              <a:gs pos="100000">
                <a:schemeClr val="accent5">
                  <a:lumMod val="20000"/>
                  <a:lumOff val="80000"/>
                </a:schemeClr>
              </a:gs>
            </a:gsLst>
            <a:lin ang="0" scaled="1"/>
          </a:gradFill>
          <a:ln w="12700">
            <a:solidFill>
              <a:srgbClr val="FFFFFF"/>
            </a:solidFill>
            <a:round/>
            <a:headEnd/>
            <a:tailEnd/>
          </a:ln>
          <a:effectLst/>
        </p:spPr>
        <p:txBody>
          <a:bodyPr wrap="none" lIns="66456" tIns="0" rIns="66456" bIns="21600" anchor="ctr"/>
          <a:lstStyle>
            <a:defPPr>
              <a:defRPr lang="ja-JP"/>
            </a:defPPr>
            <a:lvl1pPr defTabSz="844550">
              <a:lnSpc>
                <a:spcPct val="105000"/>
              </a:lnSpc>
              <a:spcBef>
                <a:spcPct val="0"/>
              </a:spcBef>
              <a:buFontTx/>
              <a:buNone/>
              <a:tabLst>
                <a:tab pos="1582738" algn="r"/>
                <a:tab pos="1849438" algn="r"/>
              </a:tabLst>
              <a:defRPr sz="1000">
                <a:latin typeface="ＭＳ Ｐゴシック" panose="020B0600070205080204" pitchFamily="50" charset="-128"/>
                <a:ea typeface="ＭＳ Ｐゴシック" panose="020B0600070205080204" pitchFamily="50" charset="-128"/>
              </a:defRPr>
            </a:lvl1pPr>
            <a:lvl2pPr marL="742950" indent="-285750" defTabSz="844550">
              <a:spcBef>
                <a:spcPct val="20000"/>
              </a:spcBef>
              <a:buChar char="–"/>
              <a:tabLst>
                <a:tab pos="1582738" algn="r"/>
                <a:tab pos="1849438" algn="r"/>
              </a:tabLst>
              <a:defRPr sz="2800">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sz="2400">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9pPr>
          </a:lstStyle>
          <a:p>
            <a:endParaRPr lang="ja-JP" altLang="en-US" dirty="0"/>
          </a:p>
        </p:txBody>
      </p:sp>
      <p:sp>
        <p:nvSpPr>
          <p:cNvPr id="33" name="テキスト ボックス 32"/>
          <p:cNvSpPr txBox="1"/>
          <p:nvPr/>
        </p:nvSpPr>
        <p:spPr>
          <a:xfrm>
            <a:off x="197559" y="2406716"/>
            <a:ext cx="5832068" cy="3731793"/>
          </a:xfrm>
          <a:prstGeom prst="rect">
            <a:avLst/>
          </a:prstGeom>
          <a:gradFill>
            <a:gsLst>
              <a:gs pos="0">
                <a:schemeClr val="accent6">
                  <a:lumMod val="20000"/>
                  <a:lumOff val="80000"/>
                </a:schemeClr>
              </a:gs>
              <a:gs pos="100000">
                <a:srgbClr val="FFFFFF"/>
              </a:gs>
            </a:gsLst>
            <a:lin ang="5400000" scaled="1"/>
          </a:gradFill>
          <a:ln>
            <a:noFill/>
          </a:ln>
          <a:effectLst/>
        </p:spPr>
        <p:txBody>
          <a:bodyPr lIns="36000" tIns="36000" rIns="36000" bIns="36000" anchor="t"/>
          <a:lstStyle>
            <a:defPPr>
              <a:defRPr lang="ja-JP"/>
            </a:defPPr>
            <a:lvl1pPr>
              <a:lnSpc>
                <a:spcPct val="105000"/>
              </a:lnSpc>
              <a:spcBef>
                <a:spcPct val="0"/>
              </a:spcBef>
              <a:buNone/>
              <a:defRPr sz="1400">
                <a:latin typeface="Arial" panose="020B0604020202020204" pitchFamily="34" charset="0"/>
                <a:ea typeface="ＭＳ Ｐゴシック" panose="020B0600070205080204" pitchFamily="50" charset="-128"/>
                <a:cs typeface="Arial" panose="020B0604020202020204" pitchFamily="34" charset="0"/>
              </a:defRPr>
            </a:lvl1pPr>
            <a:lvl2pPr marL="742950" indent="-285750">
              <a:spcBef>
                <a:spcPct val="20000"/>
              </a:spcBef>
              <a:buChar char="–"/>
              <a:defRPr sz="2800">
                <a:latin typeface="Arial" panose="020B0604020202020204" pitchFamily="34" charset="0"/>
                <a:ea typeface="ＭＳ Ｐゴシック" panose="020B0600070205080204" pitchFamily="50" charset="-128"/>
              </a:defRPr>
            </a:lvl2pPr>
            <a:lvl3pPr marL="1143000" indent="-228600">
              <a:spcBef>
                <a:spcPct val="20000"/>
              </a:spcBef>
              <a:buChar char="•"/>
              <a:defRPr sz="2400">
                <a:latin typeface="Arial" panose="020B0604020202020204" pitchFamily="34" charset="0"/>
                <a:ea typeface="ＭＳ Ｐゴシック" panose="020B0600070205080204" pitchFamily="50" charset="-128"/>
              </a:defRPr>
            </a:lvl3pPr>
            <a:lvl4pPr marL="1600200" indent="-228600">
              <a:spcBef>
                <a:spcPct val="20000"/>
              </a:spcBef>
              <a:buChar char="–"/>
              <a:defRPr sz="2000">
                <a:latin typeface="Arial" panose="020B0604020202020204" pitchFamily="34" charset="0"/>
                <a:ea typeface="ＭＳ Ｐゴシック" panose="020B0600070205080204" pitchFamily="50" charset="-128"/>
              </a:defRPr>
            </a:lvl4pPr>
            <a:lvl5pPr marL="2057400" indent="-228600">
              <a:spcBef>
                <a:spcPct val="20000"/>
              </a:spcBef>
              <a:buChar char="»"/>
              <a:defRPr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endParaRPr lang="en-US" altLang="ja-JP" dirty="0" smtClean="0"/>
          </a:p>
        </p:txBody>
      </p:sp>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19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5. </a:t>
            </a:r>
            <a:r>
              <a:rPr lang="en-US" altLang="ja-JP" sz="1900" dirty="0">
                <a:solidFill>
                  <a:srgbClr val="005728"/>
                </a:solidFill>
                <a:latin typeface="Arial" panose="020B0604020202020204" pitchFamily="34" charset="0"/>
                <a:ea typeface="游ゴシック" panose="020B0400000000000000" pitchFamily="50" charset="-128"/>
                <a:cs typeface="Arial" panose="020B0604020202020204" pitchFamily="34" charset="0"/>
              </a:rPr>
              <a:t>Defining Green and Non-Green Boundaries Using the BESTGER Standard</a:t>
            </a:r>
          </a:p>
        </p:txBody>
      </p:sp>
      <p:sp>
        <p:nvSpPr>
          <p:cNvPr id="14" name="テキスト ボックス 13"/>
          <p:cNvSpPr txBox="1"/>
          <p:nvPr/>
        </p:nvSpPr>
        <p:spPr>
          <a:xfrm>
            <a:off x="197559" y="1088335"/>
            <a:ext cx="8777108" cy="1231785"/>
          </a:xfrm>
          <a:prstGeom prst="rect">
            <a:avLst/>
          </a:prstGeom>
          <a:solidFill>
            <a:schemeClr val="bg1">
              <a:lumMod val="95000"/>
            </a:schemeClr>
          </a:solidFill>
          <a:ln>
            <a:solidFill>
              <a:schemeClr val="bg1">
                <a:lumMod val="95000"/>
              </a:schemeClr>
            </a:solidFill>
          </a:ln>
        </p:spPr>
        <p:txBody>
          <a:bodyPr wrap="square" rtlCol="0">
            <a:noAutofit/>
          </a:bodyPr>
          <a:lstStyle/>
          <a:p>
            <a:endParaRPr lang="ja-JP" altLang="en-US" dirty="0"/>
          </a:p>
        </p:txBody>
      </p:sp>
      <p:sp>
        <p:nvSpPr>
          <p:cNvPr id="15" name="Text Box 6"/>
          <p:cNvSpPr txBox="1">
            <a:spLocks noChangeArrowheads="1"/>
          </p:cNvSpPr>
          <p:nvPr/>
        </p:nvSpPr>
        <p:spPr bwMode="auto">
          <a:xfrm>
            <a:off x="467931" y="765829"/>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sz="1400" b="1" dirty="0" smtClean="0">
                <a:solidFill>
                  <a:srgbClr val="FFFFFF"/>
                </a:solidFill>
                <a:latin typeface="Arial" panose="020B0604020202020204" pitchFamily="34" charset="0"/>
                <a:ea typeface="メイリオ" panose="020B0604030504040204" pitchFamily="50" charset="-128"/>
                <a:cs typeface="Arial" panose="020B0604020202020204" pitchFamily="34" charset="0"/>
              </a:rPr>
              <a:t>Requirements</a:t>
            </a:r>
            <a:endParaRPr lang="en-US" sz="14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16" name="Text Box 6"/>
          <p:cNvSpPr txBox="1">
            <a:spLocks noChangeArrowheads="1"/>
          </p:cNvSpPr>
          <p:nvPr/>
        </p:nvSpPr>
        <p:spPr bwMode="auto">
          <a:xfrm>
            <a:off x="197559" y="765829"/>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17" name="テキスト ボックス 16"/>
          <p:cNvSpPr txBox="1"/>
          <p:nvPr/>
        </p:nvSpPr>
        <p:spPr>
          <a:xfrm>
            <a:off x="260930" y="1134480"/>
            <a:ext cx="8673441" cy="1185640"/>
          </a:xfrm>
          <a:prstGeom prst="rect">
            <a:avLst/>
          </a:prstGeom>
          <a:noFill/>
          <a:ln>
            <a:noFill/>
          </a:ln>
        </p:spPr>
        <p:txBody>
          <a:bodyPr wrap="square" rtlCol="0" anchor="ctr">
            <a:noAutofit/>
          </a:bodyPr>
          <a:lstStyle/>
          <a:p>
            <a:r>
              <a:rPr lang="en-US" altLang="ja-JP" sz="1400" dirty="0" smtClean="0">
                <a:latin typeface="Arial" panose="020B0604020202020204" pitchFamily="34" charset="0"/>
                <a:cs typeface="Arial" panose="020B0604020202020204" pitchFamily="34" charset="0"/>
              </a:rPr>
              <a:t>ALL THREE criteria must be fulfilled</a:t>
            </a:r>
          </a:p>
          <a:p>
            <a:r>
              <a:rPr lang="en-US" altLang="ja-JP" sz="1400" dirty="0" smtClean="0">
                <a:latin typeface="Arial" panose="020B0604020202020204" pitchFamily="34" charset="0"/>
                <a:cs typeface="Arial" panose="020B0604020202020204" pitchFamily="34" charset="0"/>
              </a:rPr>
              <a:t>1</a:t>
            </a:r>
            <a:r>
              <a:rPr lang="en-US" altLang="ja-JP" sz="1400" dirty="0">
                <a:latin typeface="Arial" panose="020B0604020202020204" pitchFamily="34" charset="0"/>
                <a:cs typeface="Arial" panose="020B0604020202020204" pitchFamily="34" charset="0"/>
              </a:rPr>
              <a:t>. Comprehensive Evaluation: BESTGER </a:t>
            </a:r>
            <a:r>
              <a:rPr lang="en-US" altLang="ja-JP" sz="1400" dirty="0">
                <a:solidFill>
                  <a:schemeClr val="accent6">
                    <a:lumMod val="75000"/>
                  </a:schemeClr>
                </a:solidFill>
                <a:latin typeface="Arial" panose="020B0604020202020204" pitchFamily="34" charset="0"/>
                <a:cs typeface="Arial" panose="020B0604020202020204" pitchFamily="34" charset="0"/>
              </a:rPr>
              <a:t>“Silver (50 points or more</a:t>
            </a:r>
            <a:r>
              <a:rPr lang="en-US" altLang="ja-JP" sz="1400" dirty="0" smtClean="0">
                <a:solidFill>
                  <a:schemeClr val="accent6">
                    <a:lumMod val="75000"/>
                  </a:schemeClr>
                </a:solidFill>
                <a:latin typeface="Arial" panose="020B0604020202020204" pitchFamily="34" charset="0"/>
                <a:cs typeface="Arial" panose="020B0604020202020204" pitchFamily="34" charset="0"/>
              </a:rPr>
              <a:t>)”</a:t>
            </a:r>
          </a:p>
          <a:p>
            <a:r>
              <a:rPr lang="en-US" altLang="ja-JP" sz="1400" dirty="0" smtClean="0">
                <a:latin typeface="Arial" panose="020B0604020202020204" pitchFamily="34" charset="0"/>
                <a:cs typeface="Arial" panose="020B0604020202020204" pitchFamily="34" charset="0"/>
              </a:rPr>
              <a:t>2. Heating Energy Reduction: </a:t>
            </a:r>
            <a:r>
              <a:rPr lang="en-US" altLang="ja-JP" sz="1400" dirty="0">
                <a:latin typeface="Arial" panose="020B0604020202020204" pitchFamily="34" charset="0"/>
                <a:cs typeface="Arial" panose="020B0604020202020204" pitchFamily="34" charset="0"/>
              </a:rPr>
              <a:t>Achievement of </a:t>
            </a:r>
            <a:r>
              <a:rPr lang="en-US" altLang="ja-JP" sz="1400" dirty="0">
                <a:solidFill>
                  <a:schemeClr val="accent6">
                    <a:lumMod val="75000"/>
                  </a:schemeClr>
                </a:solidFill>
                <a:latin typeface="Arial" panose="020B0604020202020204" pitchFamily="34" charset="0"/>
                <a:cs typeface="Arial" panose="020B0604020202020204" pitchFamily="34" charset="0"/>
              </a:rPr>
              <a:t>“Class B (reduction rate of over 10%)”</a:t>
            </a:r>
            <a:r>
              <a:rPr lang="en-US" altLang="ja-JP" sz="1400" dirty="0">
                <a:latin typeface="Arial" panose="020B0604020202020204" pitchFamily="34" charset="0"/>
                <a:cs typeface="Arial" panose="020B0604020202020204" pitchFamily="34" charset="0"/>
              </a:rPr>
              <a:t> </a:t>
            </a:r>
            <a:r>
              <a:rPr lang="en-US" altLang="ja-JP" sz="1400" dirty="0">
                <a:solidFill>
                  <a:schemeClr val="accent6">
                    <a:lumMod val="75000"/>
                  </a:schemeClr>
                </a:solidFill>
                <a:latin typeface="Arial" panose="020B0604020202020204" pitchFamily="34" charset="0"/>
                <a:cs typeface="Arial" panose="020B0604020202020204" pitchFamily="34" charset="0"/>
              </a:rPr>
              <a:t>or </a:t>
            </a:r>
            <a:r>
              <a:rPr lang="en-US" altLang="ja-JP" sz="1400" dirty="0" smtClean="0">
                <a:solidFill>
                  <a:schemeClr val="accent6">
                    <a:lumMod val="75000"/>
                  </a:schemeClr>
                </a:solidFill>
                <a:latin typeface="Arial" panose="020B0604020202020204" pitchFamily="34" charset="0"/>
                <a:cs typeface="Arial" panose="020B0604020202020204" pitchFamily="34" charset="0"/>
              </a:rPr>
              <a:t>higher</a:t>
            </a:r>
          </a:p>
          <a:p>
            <a:r>
              <a:rPr lang="en-US" altLang="ja-JP" sz="1400" dirty="0" smtClean="0">
                <a:latin typeface="Arial" panose="020B0604020202020204" pitchFamily="34" charset="0"/>
                <a:cs typeface="Arial" panose="020B0604020202020204" pitchFamily="34" charset="0"/>
              </a:rPr>
              <a:t>3. Guarantee </a:t>
            </a:r>
            <a:r>
              <a:rPr lang="en-US" altLang="ja-JP" sz="1400" dirty="0">
                <a:latin typeface="Arial" panose="020B0604020202020204" pitchFamily="34" charset="0"/>
                <a:cs typeface="Arial" panose="020B0604020202020204" pitchFamily="34" charset="0"/>
              </a:rPr>
              <a:t>of construction accuracy: </a:t>
            </a:r>
            <a:r>
              <a:rPr lang="en-US" altLang="ja-JP" sz="1400" dirty="0">
                <a:solidFill>
                  <a:schemeClr val="accent6">
                    <a:lumMod val="75000"/>
                  </a:schemeClr>
                </a:solidFill>
                <a:latin typeface="Arial" panose="020B0604020202020204" pitchFamily="34" charset="0"/>
                <a:cs typeface="Arial" panose="020B0604020202020204" pitchFamily="34" charset="0"/>
              </a:rPr>
              <a:t>Submission of technical evidence</a:t>
            </a:r>
            <a:r>
              <a:rPr lang="en-US" altLang="ja-JP" sz="1400" dirty="0">
                <a:latin typeface="Arial" panose="020B0604020202020204" pitchFamily="34" charset="0"/>
                <a:cs typeface="Arial" panose="020B0604020202020204" pitchFamily="34" charset="0"/>
              </a:rPr>
              <a:t>, including construction </a:t>
            </a:r>
            <a:r>
              <a:rPr lang="en-US" altLang="ja-JP" sz="1400" dirty="0">
                <a:solidFill>
                  <a:schemeClr val="accent6">
                    <a:lumMod val="75000"/>
                  </a:schemeClr>
                </a:solidFill>
                <a:latin typeface="Arial" panose="020B0604020202020204" pitchFamily="34" charset="0"/>
                <a:cs typeface="Arial" panose="020B0604020202020204" pitchFamily="34" charset="0"/>
              </a:rPr>
              <a:t>photo records obtained through Hidden Works Inspections</a:t>
            </a:r>
            <a:endParaRPr lang="ja-JP" altLang="en-US" sz="1400" dirty="0">
              <a:solidFill>
                <a:schemeClr val="accent6">
                  <a:lumMod val="75000"/>
                </a:schemeClr>
              </a:solidFill>
              <a:latin typeface="Arial" panose="020B0604020202020204" pitchFamily="34" charset="0"/>
              <a:cs typeface="Arial" panose="020B0604020202020204" pitchFamily="34" charset="0"/>
            </a:endParaRPr>
          </a:p>
        </p:txBody>
      </p:sp>
      <p:sp>
        <p:nvSpPr>
          <p:cNvPr id="10" name="AutoShape 47"/>
          <p:cNvSpPr>
            <a:spLocks noChangeArrowheads="1"/>
          </p:cNvSpPr>
          <p:nvPr/>
        </p:nvSpPr>
        <p:spPr bwMode="auto">
          <a:xfrm>
            <a:off x="283171" y="5710840"/>
            <a:ext cx="1800000" cy="433701"/>
          </a:xfrm>
          <a:prstGeom prst="chevron">
            <a:avLst>
              <a:gd name="adj" fmla="val 30816"/>
            </a:avLst>
          </a:prstGeom>
          <a:solidFill>
            <a:schemeClr val="accent2"/>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Environment</a:t>
            </a:r>
          </a:p>
          <a:p>
            <a:pPr algn="ctr">
              <a:spcBef>
                <a:spcPct val="0"/>
              </a:spcBef>
              <a:buNone/>
            </a:pPr>
            <a:r>
              <a:rPr lang="en-US" altLang="ja-JP" sz="1400" dirty="0" smtClean="0">
                <a:solidFill>
                  <a:schemeClr val="bg1"/>
                </a:solidFill>
              </a:rPr>
              <a:t>10 points</a:t>
            </a:r>
            <a:endParaRPr lang="en-US" altLang="ja-JP" sz="1400" dirty="0">
              <a:solidFill>
                <a:schemeClr val="bg1"/>
              </a:solidFill>
            </a:endParaRPr>
          </a:p>
        </p:txBody>
      </p:sp>
      <p:sp>
        <p:nvSpPr>
          <p:cNvPr id="13" name="AutoShape 47"/>
          <p:cNvSpPr>
            <a:spLocks noChangeArrowheads="1"/>
          </p:cNvSpPr>
          <p:nvPr/>
        </p:nvSpPr>
        <p:spPr bwMode="auto">
          <a:xfrm>
            <a:off x="2468919" y="3404096"/>
            <a:ext cx="1800000" cy="572454"/>
          </a:xfrm>
          <a:prstGeom prst="chevron">
            <a:avLst>
              <a:gd name="adj" fmla="val 30816"/>
            </a:avLst>
          </a:prstGeom>
          <a:solidFill>
            <a:schemeClr val="accent1">
              <a:lumMod val="75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 Water Conservation</a:t>
            </a:r>
          </a:p>
          <a:p>
            <a:pPr algn="ctr">
              <a:spcBef>
                <a:spcPct val="0"/>
              </a:spcBef>
              <a:buNone/>
            </a:pPr>
            <a:r>
              <a:rPr lang="en-US" altLang="ja-JP" sz="1400" dirty="0" smtClean="0">
                <a:solidFill>
                  <a:schemeClr val="bg1"/>
                </a:solidFill>
              </a:rPr>
              <a:t>18 points</a:t>
            </a:r>
            <a:endParaRPr lang="en-US" altLang="ja-JP" sz="1400" dirty="0">
              <a:solidFill>
                <a:schemeClr val="bg1"/>
              </a:solidFill>
            </a:endParaRPr>
          </a:p>
        </p:txBody>
      </p:sp>
      <p:sp>
        <p:nvSpPr>
          <p:cNvPr id="18" name="AutoShape 47"/>
          <p:cNvSpPr>
            <a:spLocks noChangeArrowheads="1"/>
          </p:cNvSpPr>
          <p:nvPr/>
        </p:nvSpPr>
        <p:spPr bwMode="auto">
          <a:xfrm>
            <a:off x="3327492" y="2906163"/>
            <a:ext cx="1800000" cy="498767"/>
          </a:xfrm>
          <a:prstGeom prst="chevron">
            <a:avLst>
              <a:gd name="adj" fmla="val 30816"/>
            </a:avLst>
          </a:prstGeom>
          <a:solidFill>
            <a:srgbClr val="00B050"/>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 Safety</a:t>
            </a:r>
          </a:p>
          <a:p>
            <a:pPr algn="ctr">
              <a:spcBef>
                <a:spcPct val="0"/>
              </a:spcBef>
              <a:buNone/>
            </a:pPr>
            <a:r>
              <a:rPr lang="en-US" altLang="ja-JP" sz="1400" dirty="0" smtClean="0">
                <a:solidFill>
                  <a:schemeClr val="bg1"/>
                </a:solidFill>
              </a:rPr>
              <a:t>15 points</a:t>
            </a:r>
            <a:endParaRPr lang="en-US" altLang="ja-JP" sz="1400" dirty="0">
              <a:solidFill>
                <a:schemeClr val="bg1"/>
              </a:solidFill>
            </a:endParaRPr>
          </a:p>
        </p:txBody>
      </p:sp>
      <p:sp>
        <p:nvSpPr>
          <p:cNvPr id="19" name="AutoShape 47"/>
          <p:cNvSpPr>
            <a:spLocks noChangeArrowheads="1"/>
          </p:cNvSpPr>
          <p:nvPr/>
        </p:nvSpPr>
        <p:spPr bwMode="auto">
          <a:xfrm>
            <a:off x="4131753" y="2406717"/>
            <a:ext cx="1800000" cy="498767"/>
          </a:xfrm>
          <a:prstGeom prst="chevron">
            <a:avLst>
              <a:gd name="adj" fmla="val 30816"/>
            </a:avLst>
          </a:prstGeom>
          <a:solidFill>
            <a:schemeClr val="accent4">
              <a:lumMod val="75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 Indoor Environment</a:t>
            </a:r>
          </a:p>
          <a:p>
            <a:pPr algn="ctr">
              <a:spcBef>
                <a:spcPct val="0"/>
              </a:spcBef>
              <a:buNone/>
            </a:pPr>
            <a:r>
              <a:rPr lang="en-US" altLang="ja-JP" sz="1400" dirty="0" smtClean="0">
                <a:solidFill>
                  <a:schemeClr val="bg1"/>
                </a:solidFill>
              </a:rPr>
              <a:t>12 points</a:t>
            </a:r>
            <a:endParaRPr lang="en-US" altLang="ja-JP" sz="1400" dirty="0">
              <a:solidFill>
                <a:schemeClr val="bg1"/>
              </a:solidFill>
            </a:endParaRPr>
          </a:p>
        </p:txBody>
      </p:sp>
      <p:cxnSp>
        <p:nvCxnSpPr>
          <p:cNvPr id="24" name="直線矢印コネクタ 23"/>
          <p:cNvCxnSpPr/>
          <p:nvPr/>
        </p:nvCxnSpPr>
        <p:spPr>
          <a:xfrm>
            <a:off x="6020573" y="2424823"/>
            <a:ext cx="9053" cy="3719718"/>
          </a:xfrm>
          <a:prstGeom prst="straightConnector1">
            <a:avLst/>
          </a:prstGeom>
          <a:ln w="50800">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6590932" y="2185338"/>
            <a:ext cx="1958025" cy="276999"/>
          </a:xfrm>
          <a:prstGeom prst="rect">
            <a:avLst/>
          </a:prstGeom>
          <a:noFill/>
        </p:spPr>
        <p:txBody>
          <a:bodyPr wrap="square" rtlCol="0">
            <a:spAutoFit/>
          </a:bodyPr>
          <a:lstStyle/>
          <a:p>
            <a:pPr algn="ctr"/>
            <a:r>
              <a:rPr kumimoji="1" lang="en-US" altLang="ja-JP" sz="1200" dirty="0" smtClean="0">
                <a:latin typeface="Arial" panose="020B0604020202020204" pitchFamily="34" charset="0"/>
                <a:cs typeface="Arial" panose="020B0604020202020204" pitchFamily="34" charset="0"/>
              </a:rPr>
              <a:t>Max 100 points</a:t>
            </a:r>
            <a:endParaRPr kumimoji="1" lang="ja-JP" altLang="en-US" sz="1100" dirty="0">
              <a:latin typeface="Arial" panose="020B0604020202020204" pitchFamily="34" charset="0"/>
              <a:cs typeface="Arial" panose="020B0604020202020204" pitchFamily="34" charset="0"/>
            </a:endParaRPr>
          </a:p>
        </p:txBody>
      </p:sp>
      <p:cxnSp>
        <p:nvCxnSpPr>
          <p:cNvPr id="20" name="直線コネクタ 19"/>
          <p:cNvCxnSpPr/>
          <p:nvPr/>
        </p:nvCxnSpPr>
        <p:spPr>
          <a:xfrm>
            <a:off x="1935934" y="6141525"/>
            <a:ext cx="6948000"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 Box 18"/>
          <p:cNvSpPr txBox="1">
            <a:spLocks noChangeArrowheads="1"/>
          </p:cNvSpPr>
          <p:nvPr/>
        </p:nvSpPr>
        <p:spPr bwMode="auto">
          <a:xfrm>
            <a:off x="2413513" y="4405616"/>
            <a:ext cx="3427490" cy="1296397"/>
          </a:xfrm>
          <a:prstGeom prst="rect">
            <a:avLst/>
          </a:prstGeom>
          <a:solidFill>
            <a:srgbClr val="FFC000"/>
          </a:solidFill>
          <a:ln w="38100">
            <a:solidFill>
              <a:schemeClr val="accent6">
                <a:lumMod val="75000"/>
              </a:schemeClr>
            </a:solidFill>
            <a:miter lim="800000"/>
            <a:headEnd/>
            <a:tailEnd/>
          </a:ln>
          <a:effectLst/>
          <a:extLst/>
        </p:spPr>
        <p:txBody>
          <a:bodyPr lIns="576000" tIns="36000" rIns="108000" bIns="36000" anchor="ctr"/>
          <a:lstStyle>
            <a:defPPr>
              <a:defRPr lang="ja-JP"/>
            </a:defPPr>
            <a:lvl1pPr algn="ctr">
              <a:lnSpc>
                <a:spcPct val="105000"/>
              </a:lnSpc>
              <a:spcBef>
                <a:spcPct val="0"/>
              </a:spcBef>
              <a:buFontTx/>
              <a:buNone/>
              <a:defRPr sz="1300">
                <a:latin typeface="ＭＳ Ｐゴシック" panose="020B0600070205080204" pitchFamily="50" charset="-128"/>
                <a:ea typeface="ＭＳ Ｐゴシック" panose="020B0600070205080204" pitchFamily="50" charset="-128"/>
              </a:defRPr>
            </a:lvl1pPr>
            <a:lvl2pPr marL="742950" indent="-285750">
              <a:spcBef>
                <a:spcPct val="20000"/>
              </a:spcBef>
              <a:buChar char="–"/>
              <a:defRPr sz="2800">
                <a:latin typeface="Arial" panose="020B0604020202020204" pitchFamily="34" charset="0"/>
                <a:ea typeface="ＭＳ Ｐゴシック" panose="020B0600070205080204" pitchFamily="50" charset="-128"/>
              </a:defRPr>
            </a:lvl2pPr>
            <a:lvl3pPr marL="1143000" indent="-228600">
              <a:spcBef>
                <a:spcPct val="20000"/>
              </a:spcBef>
              <a:buChar char="•"/>
              <a:defRPr sz="2400">
                <a:latin typeface="Arial" panose="020B0604020202020204" pitchFamily="34" charset="0"/>
                <a:ea typeface="ＭＳ Ｐゴシック" panose="020B0600070205080204" pitchFamily="50" charset="-128"/>
              </a:defRPr>
            </a:lvl3pPr>
            <a:lvl4pPr marL="1600200" indent="-228600">
              <a:spcBef>
                <a:spcPct val="20000"/>
              </a:spcBef>
              <a:buChar char="–"/>
              <a:defRPr sz="2000">
                <a:latin typeface="Arial" panose="020B0604020202020204" pitchFamily="34" charset="0"/>
                <a:ea typeface="ＭＳ Ｐゴシック" panose="020B0600070205080204" pitchFamily="50" charset="-128"/>
              </a:defRPr>
            </a:lvl4pPr>
            <a:lvl5pPr marL="2057400" indent="-228600">
              <a:spcBef>
                <a:spcPct val="20000"/>
              </a:spcBef>
              <a:buChar char="»"/>
              <a:defRPr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pPr algn="l"/>
            <a:r>
              <a:rPr lang="en-US" altLang="ja-JP" sz="1400" dirty="0" smtClean="0">
                <a:latin typeface="Arial" panose="020B0604020202020204" pitchFamily="34" charset="0"/>
                <a:cs typeface="Arial" panose="020B0604020202020204" pitchFamily="34" charset="0"/>
              </a:rPr>
              <a:t>2. Heating Energy Reduction of </a:t>
            </a:r>
            <a:r>
              <a:rPr lang="en-US" altLang="ja-JP" sz="1400" b="1" dirty="0" smtClean="0">
                <a:latin typeface="Arial" panose="020B0604020202020204" pitchFamily="34" charset="0"/>
                <a:cs typeface="Arial" panose="020B0604020202020204" pitchFamily="34" charset="0"/>
              </a:rPr>
              <a:t>“Class B (reduction rate of over 10%)” or higher</a:t>
            </a:r>
            <a:endParaRPr lang="en-US" altLang="ja-JP" sz="1400" b="1" dirty="0">
              <a:latin typeface="Arial" panose="020B0604020202020204" pitchFamily="34" charset="0"/>
              <a:cs typeface="Arial" panose="020B0604020202020204" pitchFamily="34" charset="0"/>
            </a:endParaRPr>
          </a:p>
        </p:txBody>
      </p:sp>
      <p:sp>
        <p:nvSpPr>
          <p:cNvPr id="11" name="AutoShape 47"/>
          <p:cNvSpPr>
            <a:spLocks noChangeArrowheads="1"/>
          </p:cNvSpPr>
          <p:nvPr/>
        </p:nvSpPr>
        <p:spPr bwMode="auto">
          <a:xfrm>
            <a:off x="1111445" y="4411647"/>
            <a:ext cx="1800000" cy="1301106"/>
          </a:xfrm>
          <a:prstGeom prst="chevron">
            <a:avLst>
              <a:gd name="adj" fmla="val 30816"/>
            </a:avLst>
          </a:prstGeom>
          <a:solidFill>
            <a:srgbClr val="005728"/>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Energy</a:t>
            </a:r>
          </a:p>
          <a:p>
            <a:pPr algn="ctr">
              <a:spcBef>
                <a:spcPct val="0"/>
              </a:spcBef>
              <a:buNone/>
            </a:pPr>
            <a:r>
              <a:rPr lang="en-US" altLang="ja-JP" sz="1400" dirty="0" smtClean="0">
                <a:solidFill>
                  <a:schemeClr val="bg1"/>
                </a:solidFill>
              </a:rPr>
              <a:t>Efficiency</a:t>
            </a:r>
          </a:p>
          <a:p>
            <a:pPr algn="ctr">
              <a:spcBef>
                <a:spcPct val="0"/>
              </a:spcBef>
              <a:buNone/>
            </a:pPr>
            <a:r>
              <a:rPr lang="en-US" altLang="ja-JP" sz="1400" dirty="0" smtClean="0">
                <a:solidFill>
                  <a:schemeClr val="bg1"/>
                </a:solidFill>
              </a:rPr>
              <a:t>35 points</a:t>
            </a:r>
            <a:endParaRPr lang="en-US" altLang="ja-JP" sz="1400" dirty="0">
              <a:solidFill>
                <a:schemeClr val="bg1"/>
              </a:solidFill>
            </a:endParaRPr>
          </a:p>
        </p:txBody>
      </p:sp>
      <p:sp>
        <p:nvSpPr>
          <p:cNvPr id="12" name="AutoShape 47"/>
          <p:cNvSpPr>
            <a:spLocks noChangeArrowheads="1"/>
          </p:cNvSpPr>
          <p:nvPr/>
        </p:nvSpPr>
        <p:spPr bwMode="auto">
          <a:xfrm>
            <a:off x="1900051" y="3974640"/>
            <a:ext cx="1800000" cy="433701"/>
          </a:xfrm>
          <a:prstGeom prst="chevron">
            <a:avLst>
              <a:gd name="adj" fmla="val 30816"/>
            </a:avLst>
          </a:prstGeom>
          <a:solidFill>
            <a:schemeClr val="accent6">
              <a:lumMod val="50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Materials</a:t>
            </a:r>
          </a:p>
          <a:p>
            <a:pPr algn="ctr">
              <a:spcBef>
                <a:spcPct val="0"/>
              </a:spcBef>
              <a:buNone/>
            </a:pPr>
            <a:r>
              <a:rPr lang="en-US" altLang="ja-JP" sz="1400" dirty="0" smtClean="0">
                <a:solidFill>
                  <a:schemeClr val="bg1"/>
                </a:solidFill>
              </a:rPr>
              <a:t>10 points</a:t>
            </a:r>
            <a:endParaRPr lang="en-US" altLang="ja-JP" sz="1400" dirty="0">
              <a:solidFill>
                <a:schemeClr val="bg1"/>
              </a:solidFill>
            </a:endParaRPr>
          </a:p>
        </p:txBody>
      </p:sp>
      <p:sp>
        <p:nvSpPr>
          <p:cNvPr id="34" name="テキスト ボックス 33"/>
          <p:cNvSpPr txBox="1"/>
          <p:nvPr/>
        </p:nvSpPr>
        <p:spPr>
          <a:xfrm>
            <a:off x="263307" y="2458320"/>
            <a:ext cx="2063434" cy="930151"/>
          </a:xfrm>
          <a:prstGeom prst="rect">
            <a:avLst/>
          </a:prstGeom>
          <a:solidFill>
            <a:srgbClr val="FFC000"/>
          </a:solidFill>
          <a:ln w="38100">
            <a:solidFill>
              <a:schemeClr val="accent6">
                <a:lumMod val="75000"/>
              </a:schemeClr>
            </a:solidFill>
          </a:ln>
        </p:spPr>
        <p:txBody>
          <a:bodyPr wrap="square" rtlCol="0" anchor="ctr" anchorCtr="0">
            <a:noAutofit/>
          </a:bodyPr>
          <a:lstStyle/>
          <a:p>
            <a:r>
              <a:rPr lang="en-US" altLang="ja-JP" sz="1400" b="1" dirty="0" smtClean="0">
                <a:latin typeface="Arial" panose="020B0604020202020204" pitchFamily="34" charset="0"/>
                <a:cs typeface="Arial" panose="020B0604020202020204" pitchFamily="34" charset="0"/>
              </a:rPr>
              <a:t>3. Submission </a:t>
            </a:r>
            <a:r>
              <a:rPr lang="en-US" altLang="ja-JP" sz="1400" b="1" dirty="0">
                <a:latin typeface="Arial" panose="020B0604020202020204" pitchFamily="34" charset="0"/>
                <a:cs typeface="Arial" panose="020B0604020202020204" pitchFamily="34" charset="0"/>
              </a:rPr>
              <a:t>of technical </a:t>
            </a:r>
            <a:r>
              <a:rPr lang="en-US" altLang="ja-JP" sz="1400" b="1" dirty="0" smtClean="0">
                <a:latin typeface="Arial" panose="020B0604020202020204" pitchFamily="34" charset="0"/>
                <a:cs typeface="Arial" panose="020B0604020202020204" pitchFamily="34" charset="0"/>
              </a:rPr>
              <a:t>evidence</a:t>
            </a:r>
            <a:r>
              <a:rPr lang="en-US" altLang="ja-JP" sz="1400" dirty="0" smtClean="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to </a:t>
            </a:r>
            <a:r>
              <a:rPr lang="en-US" altLang="ja-JP" sz="1400" dirty="0" smtClean="0">
                <a:latin typeface="Arial" panose="020B0604020202020204" pitchFamily="34" charset="0"/>
                <a:cs typeface="Arial" panose="020B0604020202020204" pitchFamily="34" charset="0"/>
              </a:rPr>
              <a:t>ensure construction </a:t>
            </a:r>
            <a:r>
              <a:rPr lang="en-US" altLang="ja-JP" sz="1400" dirty="0">
                <a:latin typeface="Arial" panose="020B0604020202020204" pitchFamily="34" charset="0"/>
                <a:cs typeface="Arial" panose="020B0604020202020204" pitchFamily="34" charset="0"/>
              </a:rPr>
              <a:t>accuracy</a:t>
            </a:r>
            <a:endParaRPr kumimoji="1" lang="ja-JP" altLang="en-US" sz="1400" dirty="0">
              <a:latin typeface="Arial" panose="020B0604020202020204" pitchFamily="34" charset="0"/>
              <a:cs typeface="Arial" panose="020B0604020202020204" pitchFamily="34" charset="0"/>
            </a:endParaRPr>
          </a:p>
        </p:txBody>
      </p:sp>
      <p:sp>
        <p:nvSpPr>
          <p:cNvPr id="35" name="スライド番号プレースホルダー 34"/>
          <p:cNvSpPr>
            <a:spLocks noGrp="1"/>
          </p:cNvSpPr>
          <p:nvPr>
            <p:ph type="sldNum" sz="quarter" idx="12"/>
          </p:nvPr>
        </p:nvSpPr>
        <p:spPr/>
        <p:txBody>
          <a:bodyPr/>
          <a:lstStyle/>
          <a:p>
            <a:fld id="{AD744761-7E8A-2B41-A42A-5CE59175D8AB}" type="slidenum">
              <a:rPr kumimoji="1" lang="ja-JP" altLang="en-US" smtClean="0"/>
              <a:t>11</a:t>
            </a:fld>
            <a:endParaRPr kumimoji="1" lang="ja-JP" altLang="en-US"/>
          </a:p>
        </p:txBody>
      </p:sp>
      <p:graphicFrame>
        <p:nvGraphicFramePr>
          <p:cNvPr id="4" name="表 3"/>
          <p:cNvGraphicFramePr>
            <a:graphicFrameLocks noGrp="1"/>
          </p:cNvGraphicFramePr>
          <p:nvPr>
            <p:extLst/>
          </p:nvPr>
        </p:nvGraphicFramePr>
        <p:xfrm>
          <a:off x="6118446" y="2428489"/>
          <a:ext cx="2765488" cy="2630016"/>
        </p:xfrm>
        <a:graphic>
          <a:graphicData uri="http://schemas.openxmlformats.org/drawingml/2006/table">
            <a:tbl>
              <a:tblPr firstRow="1" bandRow="1">
                <a:tableStyleId>{5940675A-B579-460E-94D1-54222C63F5DA}</a:tableStyleId>
              </a:tblPr>
              <a:tblGrid>
                <a:gridCol w="1395930">
                  <a:extLst>
                    <a:ext uri="{9D8B030D-6E8A-4147-A177-3AD203B41FA5}">
                      <a16:colId xmlns:a16="http://schemas.microsoft.com/office/drawing/2014/main" val="2928436586"/>
                    </a:ext>
                  </a:extLst>
                </a:gridCol>
                <a:gridCol w="1369558">
                  <a:extLst>
                    <a:ext uri="{9D8B030D-6E8A-4147-A177-3AD203B41FA5}">
                      <a16:colId xmlns:a16="http://schemas.microsoft.com/office/drawing/2014/main" val="2690690066"/>
                    </a:ext>
                  </a:extLst>
                </a:gridCol>
              </a:tblGrid>
              <a:tr h="6575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Arial" panose="020B0604020202020204" pitchFamily="34" charset="0"/>
                          <a:cs typeface="Arial" panose="020B0604020202020204" pitchFamily="34" charset="0"/>
                        </a:rPr>
                        <a:t>Platinum</a:t>
                      </a:r>
                      <a:r>
                        <a:rPr kumimoji="1" lang="ja-JP" altLang="en-US" sz="1400" dirty="0" smtClean="0">
                          <a:latin typeface="Arial" panose="020B0604020202020204" pitchFamily="34" charset="0"/>
                          <a:cs typeface="Arial" panose="020B0604020202020204" pitchFamily="34" charset="0"/>
                        </a:rPr>
                        <a:t>　</a:t>
                      </a:r>
                      <a:r>
                        <a:rPr kumimoji="1" lang="en-US" altLang="ja-JP" sz="1400" dirty="0" smtClean="0">
                          <a:latin typeface="Arial" panose="020B0604020202020204" pitchFamily="34" charset="0"/>
                          <a:cs typeface="Arial" panose="020B0604020202020204" pitchFamily="34" charset="0"/>
                        </a:rPr>
                        <a:t>80+ points</a:t>
                      </a:r>
                      <a:endParaRPr kumimoji="1" lang="ja-JP" altLang="en-US" sz="1400" dirty="0" smtClean="0">
                        <a:latin typeface="Arial" panose="020B0604020202020204" pitchFamily="34" charset="0"/>
                        <a:cs typeface="Arial" panose="020B0604020202020204" pitchFamily="34" charset="0"/>
                      </a:endParaRPr>
                    </a:p>
                  </a:txBody>
                  <a:tcPr>
                    <a:solidFill>
                      <a:srgbClr val="FFC000"/>
                    </a:solidFill>
                  </a:tcPr>
                </a:tc>
                <a:tc rowSpan="3">
                  <a:txBody>
                    <a:bodyPr/>
                    <a:lstStyle/>
                    <a:p>
                      <a:pPr algn="l"/>
                      <a:r>
                        <a:rPr kumimoji="1" lang="en-US" altLang="ja-JP" sz="1400" dirty="0" smtClean="0">
                          <a:latin typeface="Arial" panose="020B0604020202020204" pitchFamily="34" charset="0"/>
                          <a:cs typeface="Arial" panose="020B0604020202020204" pitchFamily="34" charset="0"/>
                        </a:rPr>
                        <a:t>1. BESTGER</a:t>
                      </a:r>
                    </a:p>
                    <a:p>
                      <a:pPr algn="l"/>
                      <a:r>
                        <a:rPr kumimoji="1" lang="en-US" altLang="ja-JP" sz="1400" b="1" dirty="0" smtClean="0">
                          <a:latin typeface="Arial" panose="020B0604020202020204" pitchFamily="34" charset="0"/>
                          <a:cs typeface="Arial" panose="020B0604020202020204" pitchFamily="34" charset="0"/>
                        </a:rPr>
                        <a:t>Silver Grade </a:t>
                      </a:r>
                    </a:p>
                    <a:p>
                      <a:pPr algn="l"/>
                      <a:r>
                        <a:rPr lang="en-US" altLang="ja-JP" sz="1400" b="1" dirty="0" smtClean="0">
                          <a:latin typeface="Arial" panose="020B0604020202020204" pitchFamily="34" charset="0"/>
                          <a:cs typeface="Arial" panose="020B0604020202020204" pitchFamily="34" charset="0"/>
                        </a:rPr>
                        <a:t>or higher</a:t>
                      </a:r>
                      <a:endParaRPr kumimoji="1" lang="ja-JP" altLang="en-US" sz="14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675326281"/>
                  </a:ext>
                </a:extLst>
              </a:tr>
              <a:tr h="6575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Arial" panose="020B0604020202020204" pitchFamily="34" charset="0"/>
                          <a:cs typeface="Arial" panose="020B0604020202020204" pitchFamily="34" charset="0"/>
                        </a:rPr>
                        <a:t>Gold 65 to 79 points</a:t>
                      </a:r>
                    </a:p>
                  </a:txBody>
                  <a:tcPr marR="0">
                    <a:solidFill>
                      <a:srgbClr val="FFC000"/>
                    </a:solidFill>
                  </a:tcPr>
                </a:tc>
                <a:tc vMerge="1">
                  <a:txBody>
                    <a:bodyPr/>
                    <a:lstStyle/>
                    <a:p>
                      <a:endParaRPr kumimoji="1" lang="ja-JP"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4066294"/>
                  </a:ext>
                </a:extLst>
              </a:tr>
              <a:tr h="6575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Arial" panose="020B0604020202020204" pitchFamily="34" charset="0"/>
                          <a:cs typeface="Arial" panose="020B0604020202020204" pitchFamily="34" charset="0"/>
                        </a:rPr>
                        <a:t>Silver </a:t>
                      </a:r>
                      <a:r>
                        <a:rPr lang="en-US" altLang="ja-JP" sz="1400" dirty="0" smtClean="0">
                          <a:latin typeface="Arial" panose="020B0604020202020204" pitchFamily="34" charset="0"/>
                          <a:cs typeface="Arial" panose="020B0604020202020204" pitchFamily="34" charset="0"/>
                        </a:rPr>
                        <a:t>50 to 64 points</a:t>
                      </a:r>
                      <a:endParaRPr kumimoji="1" lang="ja-JP" altLang="en-US" sz="1400" dirty="0" smtClean="0">
                        <a:latin typeface="Arial" panose="020B0604020202020204" pitchFamily="34" charset="0"/>
                        <a:cs typeface="Arial" panose="020B0604020202020204" pitchFamily="34" charset="0"/>
                      </a:endParaRPr>
                    </a:p>
                  </a:txBody>
                  <a:tcPr marR="0">
                    <a:solidFill>
                      <a:srgbClr val="FFC000"/>
                    </a:solidFill>
                  </a:tcPr>
                </a:tc>
                <a:tc vMerge="1">
                  <a:txBody>
                    <a:bodyPr/>
                    <a:lstStyle/>
                    <a:p>
                      <a:endParaRPr kumimoji="1" lang="ja-JP"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1491456"/>
                  </a:ext>
                </a:extLst>
              </a:tr>
              <a:tr h="6575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400" dirty="0" smtClean="0">
                          <a:latin typeface="Arial" panose="020B0604020202020204" pitchFamily="34" charset="0"/>
                          <a:cs typeface="Arial" panose="020B0604020202020204" pitchFamily="34" charset="0"/>
                        </a:rPr>
                        <a:t>Certified 40 to 49 points</a:t>
                      </a:r>
                      <a:endParaRPr lang="ja-JP" altLang="en-US" sz="1400" dirty="0" smtClean="0">
                        <a:latin typeface="Arial" panose="020B0604020202020204" pitchFamily="34" charset="0"/>
                        <a:cs typeface="Arial" panose="020B0604020202020204" pitchFamily="34" charset="0"/>
                      </a:endParaRPr>
                    </a:p>
                  </a:txBody>
                  <a:tcPr marR="0">
                    <a:lnR w="12700" cap="flat" cmpd="sng" algn="ctr">
                      <a:solidFill>
                        <a:schemeClr val="tx1"/>
                      </a:solidFill>
                      <a:prstDash val="solid"/>
                      <a:round/>
                      <a:headEnd type="none" w="med" len="med"/>
                      <a:tailEnd type="none" w="med" len="med"/>
                    </a:lnR>
                  </a:tcPr>
                </a:tc>
                <a:tc>
                  <a:txBody>
                    <a:bodyPr/>
                    <a:lstStyle/>
                    <a:p>
                      <a:pPr algn="l"/>
                      <a:endParaRPr kumimoji="1" lang="ja-JP" alt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884994"/>
                  </a:ext>
                </a:extLst>
              </a:tr>
            </a:tbl>
          </a:graphicData>
        </a:graphic>
      </p:graphicFrame>
      <p:cxnSp>
        <p:nvCxnSpPr>
          <p:cNvPr id="6" name="直線コネクタ 5"/>
          <p:cNvCxnSpPr/>
          <p:nvPr/>
        </p:nvCxnSpPr>
        <p:spPr>
          <a:xfrm flipV="1">
            <a:off x="5931753" y="2406717"/>
            <a:ext cx="2952000" cy="1810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7642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flipH="1">
            <a:off x="190095" y="2044874"/>
            <a:ext cx="2999380" cy="4156750"/>
          </a:xfrm>
          <a:prstGeom prst="rect">
            <a:avLst/>
          </a:prstGeom>
          <a:gradFill rotWithShape="1">
            <a:gsLst>
              <a:gs pos="0">
                <a:srgbClr val="FFFFFF"/>
              </a:gs>
              <a:gs pos="100000">
                <a:schemeClr val="accent4">
                  <a:lumMod val="20000"/>
                  <a:lumOff val="80000"/>
                </a:schemeClr>
              </a:gs>
            </a:gsLst>
            <a:lin ang="0" scaled="1"/>
          </a:gradFill>
          <a:ln w="12700">
            <a:solidFill>
              <a:srgbClr val="FFFFFF"/>
            </a:solidFill>
            <a:round/>
            <a:headEnd/>
            <a:tailEnd/>
          </a:ln>
          <a:effectLst/>
        </p:spPr>
        <p:txBody>
          <a:bodyPr wrap="none" lIns="66456" tIns="0" rIns="66456" bIns="21600" anchor="ctr"/>
          <a:lstStyle>
            <a:defPPr>
              <a:defRPr lang="ja-JP"/>
            </a:defPPr>
            <a:lvl1pPr defTabSz="844550">
              <a:lnSpc>
                <a:spcPct val="105000"/>
              </a:lnSpc>
              <a:spcBef>
                <a:spcPct val="0"/>
              </a:spcBef>
              <a:buFontTx/>
              <a:buNone/>
              <a:tabLst>
                <a:tab pos="1582738" algn="r"/>
                <a:tab pos="1849438" algn="r"/>
              </a:tabLst>
              <a:defRPr sz="1000">
                <a:latin typeface="ＭＳ Ｐゴシック" panose="020B0600070205080204" pitchFamily="50" charset="-128"/>
                <a:ea typeface="ＭＳ Ｐゴシック" panose="020B0600070205080204" pitchFamily="50" charset="-128"/>
              </a:defRPr>
            </a:lvl1pPr>
            <a:lvl2pPr marL="742950" indent="-285750" defTabSz="844550">
              <a:spcBef>
                <a:spcPct val="20000"/>
              </a:spcBef>
              <a:buChar char="–"/>
              <a:tabLst>
                <a:tab pos="1582738" algn="r"/>
                <a:tab pos="1849438" algn="r"/>
              </a:tabLst>
              <a:defRPr sz="2800">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sz="2400">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9pPr>
          </a:lstStyle>
          <a:p>
            <a:endParaRPr lang="ja-JP" altLang="en-US" dirty="0"/>
          </a:p>
        </p:txBody>
      </p:sp>
      <p:sp>
        <p:nvSpPr>
          <p:cNvPr id="37" name="AutoShape 25"/>
          <p:cNvSpPr>
            <a:spLocks noChangeArrowheads="1"/>
          </p:cNvSpPr>
          <p:nvPr/>
        </p:nvSpPr>
        <p:spPr bwMode="auto">
          <a:xfrm>
            <a:off x="4405794" y="2150457"/>
            <a:ext cx="4548081" cy="1287599"/>
          </a:xfrm>
          <a:prstGeom prst="roundRect">
            <a:avLst>
              <a:gd name="adj" fmla="val 6486"/>
            </a:avLst>
          </a:prstGeom>
          <a:gradFill rotWithShape="1">
            <a:gsLst>
              <a:gs pos="0">
                <a:srgbClr val="FFFFFF"/>
              </a:gs>
              <a:gs pos="100000">
                <a:srgbClr val="E2F3D1"/>
              </a:gs>
            </a:gsLst>
            <a:lin ang="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66456" tIns="0" rIns="66456" bIns="21600" anchor="ctr"/>
          <a:lstStyle>
            <a:lvl1pPr defTabSz="844550">
              <a:spcBef>
                <a:spcPct val="20000"/>
              </a:spcBef>
              <a:buChar char="•"/>
              <a:tabLst>
                <a:tab pos="1582738" algn="r"/>
                <a:tab pos="1849438" algn="r"/>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44550">
              <a:spcBef>
                <a:spcPct val="20000"/>
              </a:spcBef>
              <a:buChar char="–"/>
              <a:tabLst>
                <a:tab pos="1582738" algn="r"/>
                <a:tab pos="1849438" algn="r"/>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lnSpc>
                <a:spcPct val="105000"/>
              </a:lnSpc>
              <a:spcBef>
                <a:spcPct val="0"/>
              </a:spcBef>
            </a:pPr>
            <a:r>
              <a:rPr lang="en-US" altLang="ja-JP" sz="1400" dirty="0" smtClean="0">
                <a:cs typeface="Arial" panose="020B0604020202020204" pitchFamily="34" charset="0"/>
              </a:rPr>
              <a:t>Certify </a:t>
            </a:r>
            <a:r>
              <a:rPr lang="en-US" altLang="ja-JP" sz="1400" dirty="0">
                <a:cs typeface="Arial" panose="020B0604020202020204" pitchFamily="34" charset="0"/>
              </a:rPr>
              <a:t>engineers who understand </a:t>
            </a:r>
            <a:r>
              <a:rPr lang="en-US" altLang="ja-JP" sz="1400" dirty="0" smtClean="0">
                <a:cs typeface="Arial" panose="020B0604020202020204" pitchFamily="34" charset="0"/>
              </a:rPr>
              <a:t>BESTGER's </a:t>
            </a:r>
            <a:r>
              <a:rPr lang="en-US" altLang="ja-JP" sz="1400" dirty="0">
                <a:cs typeface="Arial" panose="020B0604020202020204" pitchFamily="34" charset="0"/>
              </a:rPr>
              <a:t>evaluation </a:t>
            </a:r>
            <a:r>
              <a:rPr lang="en-US" altLang="ja-JP" sz="1400" dirty="0" smtClean="0">
                <a:cs typeface="Arial" panose="020B0604020202020204" pitchFamily="34" charset="0"/>
              </a:rPr>
              <a:t>logic</a:t>
            </a:r>
          </a:p>
          <a:p>
            <a:pPr marL="285750" indent="-285750">
              <a:lnSpc>
                <a:spcPct val="105000"/>
              </a:lnSpc>
              <a:spcBef>
                <a:spcPct val="0"/>
              </a:spcBef>
            </a:pPr>
            <a:r>
              <a:rPr lang="en-US" altLang="ja-JP" sz="1400" dirty="0">
                <a:cs typeface="Arial" panose="020B0604020202020204" pitchFamily="34" charset="0"/>
              </a:rPr>
              <a:t>Certify engineers </a:t>
            </a:r>
            <a:r>
              <a:rPr lang="en-US" altLang="ja-JP" sz="1400" dirty="0" smtClean="0">
                <a:cs typeface="Arial" panose="020B0604020202020204" pitchFamily="34" charset="0"/>
              </a:rPr>
              <a:t>who </a:t>
            </a:r>
            <a:r>
              <a:rPr lang="en-US" altLang="ja-JP" sz="1400" dirty="0">
                <a:cs typeface="Arial" panose="020B0604020202020204" pitchFamily="34" charset="0"/>
              </a:rPr>
              <a:t>can perform appropriate insulation and airtightness design and on-site management</a:t>
            </a:r>
            <a:endParaRPr lang="ja-JP" altLang="ja-JP" sz="1400" dirty="0">
              <a:cs typeface="Arial" panose="020B0604020202020204" pitchFamily="34" charset="0"/>
            </a:endParaRPr>
          </a:p>
        </p:txBody>
      </p:sp>
      <p:sp>
        <p:nvSpPr>
          <p:cNvPr id="29" name="AutoShape 25"/>
          <p:cNvSpPr>
            <a:spLocks noChangeArrowheads="1"/>
          </p:cNvSpPr>
          <p:nvPr/>
        </p:nvSpPr>
        <p:spPr bwMode="auto">
          <a:xfrm>
            <a:off x="4405794" y="3516013"/>
            <a:ext cx="4548081" cy="1287599"/>
          </a:xfrm>
          <a:prstGeom prst="roundRect">
            <a:avLst>
              <a:gd name="adj" fmla="val 6486"/>
            </a:avLst>
          </a:prstGeom>
          <a:gradFill rotWithShape="1">
            <a:gsLst>
              <a:gs pos="0">
                <a:srgbClr val="FFFFFF"/>
              </a:gs>
              <a:gs pos="100000">
                <a:schemeClr val="accent6">
                  <a:lumMod val="20000"/>
                  <a:lumOff val="80000"/>
                </a:schemeClr>
              </a:gs>
            </a:gsLst>
            <a:lin ang="0" scaled="1"/>
          </a:gradFill>
          <a:ln w="12700">
            <a:solidFill>
              <a:srgbClr val="FFFFFF"/>
            </a:solidFill>
            <a:round/>
            <a:headEnd/>
            <a:tailEnd/>
          </a:ln>
          <a:effectLst/>
          <a:extLst/>
        </p:spPr>
        <p:txBody>
          <a:bodyPr wrap="square" lIns="66456" tIns="0" rIns="66456" bIns="21600" anchor="ctr"/>
          <a:lstStyle>
            <a:lvl1pPr defTabSz="844550">
              <a:spcBef>
                <a:spcPct val="20000"/>
              </a:spcBef>
              <a:buChar char="•"/>
              <a:tabLst>
                <a:tab pos="1582738" algn="r"/>
                <a:tab pos="1849438" algn="r"/>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44550">
              <a:spcBef>
                <a:spcPct val="20000"/>
              </a:spcBef>
              <a:buChar char="–"/>
              <a:tabLst>
                <a:tab pos="1582738" algn="r"/>
                <a:tab pos="1849438" algn="r"/>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lnSpc>
                <a:spcPct val="105000"/>
              </a:lnSpc>
              <a:spcBef>
                <a:spcPct val="0"/>
              </a:spcBef>
            </a:pPr>
            <a:r>
              <a:rPr lang="en-US" altLang="ja-JP" sz="1400" dirty="0" smtClean="0">
                <a:cs typeface="Arial" panose="020B0604020202020204" pitchFamily="34" charset="0"/>
              </a:rPr>
              <a:t>Introducing </a:t>
            </a:r>
            <a:r>
              <a:rPr lang="en-US" altLang="ja-JP" sz="1400" dirty="0">
                <a:cs typeface="Arial" panose="020B0604020202020204" pitchFamily="34" charset="0"/>
              </a:rPr>
              <a:t>“construction standard manual” with photographs to ensure consistent </a:t>
            </a:r>
            <a:r>
              <a:rPr lang="en-US" altLang="ja-JP" sz="1400" dirty="0" smtClean="0">
                <a:cs typeface="Arial" panose="020B0604020202020204" pitchFamily="34" charset="0"/>
              </a:rPr>
              <a:t>quality without relying on individual skills</a:t>
            </a:r>
            <a:endParaRPr lang="ja-JP" altLang="ja-JP" sz="1400" dirty="0">
              <a:cs typeface="Arial" panose="020B0604020202020204" pitchFamily="34" charset="0"/>
            </a:endParaRPr>
          </a:p>
        </p:txBody>
      </p:sp>
      <p:sp>
        <p:nvSpPr>
          <p:cNvPr id="41" name="AutoShape 25"/>
          <p:cNvSpPr>
            <a:spLocks noChangeArrowheads="1"/>
          </p:cNvSpPr>
          <p:nvPr/>
        </p:nvSpPr>
        <p:spPr bwMode="auto">
          <a:xfrm>
            <a:off x="4405794" y="4836310"/>
            <a:ext cx="4548081" cy="1232999"/>
          </a:xfrm>
          <a:prstGeom prst="roundRect">
            <a:avLst>
              <a:gd name="adj" fmla="val 6486"/>
            </a:avLst>
          </a:prstGeom>
          <a:gradFill rotWithShape="1">
            <a:gsLst>
              <a:gs pos="0">
                <a:srgbClr val="FFFFFF"/>
              </a:gs>
              <a:gs pos="100000">
                <a:schemeClr val="accent5">
                  <a:lumMod val="20000"/>
                  <a:lumOff val="80000"/>
                </a:schemeClr>
              </a:gs>
            </a:gsLst>
            <a:lin ang="0" scaled="1"/>
          </a:gradFill>
          <a:ln w="12700">
            <a:solidFill>
              <a:srgbClr val="FFFFFF"/>
            </a:solidFill>
            <a:round/>
            <a:headEnd/>
            <a:tailEnd/>
          </a:ln>
          <a:effectLst/>
          <a:extLst/>
        </p:spPr>
        <p:txBody>
          <a:bodyPr wrap="square" lIns="66456" tIns="0" rIns="66456" bIns="21600" anchor="ctr"/>
          <a:lstStyle>
            <a:lvl1pPr defTabSz="844550">
              <a:spcBef>
                <a:spcPct val="20000"/>
              </a:spcBef>
              <a:buChar char="•"/>
              <a:tabLst>
                <a:tab pos="1582738" algn="r"/>
                <a:tab pos="1849438" algn="r"/>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44550">
              <a:spcBef>
                <a:spcPct val="20000"/>
              </a:spcBef>
              <a:buChar char="–"/>
              <a:tabLst>
                <a:tab pos="1582738" algn="r"/>
                <a:tab pos="1849438" algn="r"/>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lnSpc>
                <a:spcPct val="105000"/>
              </a:lnSpc>
              <a:spcBef>
                <a:spcPct val="0"/>
              </a:spcBef>
            </a:pPr>
            <a:r>
              <a:rPr lang="en-US" altLang="ja-JP" sz="1400" dirty="0" smtClean="0">
                <a:cs typeface="Arial" panose="020B0604020202020204" pitchFamily="34" charset="0"/>
              </a:rPr>
              <a:t>Develop skills to evaluate and refine BESTGER </a:t>
            </a:r>
          </a:p>
          <a:p>
            <a:pPr marL="285750" indent="-285750">
              <a:lnSpc>
                <a:spcPct val="105000"/>
              </a:lnSpc>
              <a:spcBef>
                <a:spcPct val="0"/>
              </a:spcBef>
            </a:pPr>
            <a:r>
              <a:rPr lang="en-US" altLang="ja-JP" sz="1400" dirty="0" smtClean="0">
                <a:cs typeface="Arial" panose="020B0604020202020204" pitchFamily="34" charset="0"/>
              </a:rPr>
              <a:t>Increase loan underwriters’ capability to accurately assess the </a:t>
            </a:r>
            <a:r>
              <a:rPr lang="en-US" altLang="ja-JP" sz="1400" dirty="0">
                <a:cs typeface="Arial" panose="020B0604020202020204" pitchFamily="34" charset="0"/>
              </a:rPr>
              <a:t>consistency between BESTGER scores and construction photographs</a:t>
            </a:r>
            <a:endParaRPr lang="ja-JP" altLang="ja-JP" sz="1400" dirty="0">
              <a:cs typeface="Arial" panose="020B0604020202020204" pitchFamily="34" charset="0"/>
            </a:endParaRPr>
          </a:p>
        </p:txBody>
      </p:sp>
      <p:sp>
        <p:nvSpPr>
          <p:cNvPr id="57" name="テキスト ボックス 56"/>
          <p:cNvSpPr txBox="1"/>
          <p:nvPr/>
        </p:nvSpPr>
        <p:spPr>
          <a:xfrm>
            <a:off x="197559" y="1167831"/>
            <a:ext cx="8777108" cy="831778"/>
          </a:xfrm>
          <a:prstGeom prst="rect">
            <a:avLst/>
          </a:prstGeom>
          <a:solidFill>
            <a:schemeClr val="accent1">
              <a:lumMod val="20000"/>
              <a:lumOff val="80000"/>
            </a:schemeClr>
          </a:solidFill>
          <a:ln>
            <a:solidFill>
              <a:schemeClr val="bg1">
                <a:lumMod val="95000"/>
              </a:schemeClr>
            </a:solidFill>
          </a:ln>
        </p:spPr>
        <p:txBody>
          <a:bodyPr wrap="square" rtlCol="0">
            <a:noAutofit/>
          </a:bodyPr>
          <a:lstStyle/>
          <a:p>
            <a:endParaRPr lang="ja-JP" altLang="en-US" dirty="0"/>
          </a:p>
        </p:txBody>
      </p:sp>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6.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Best Practices for Promoting Green Housing </a:t>
            </a:r>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Quality in Mongolia</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21" name="AutoShape 18"/>
          <p:cNvSpPr>
            <a:spLocks noChangeArrowheads="1"/>
          </p:cNvSpPr>
          <p:nvPr/>
        </p:nvSpPr>
        <p:spPr bwMode="auto">
          <a:xfrm>
            <a:off x="2515245" y="2150457"/>
            <a:ext cx="1953919" cy="1287599"/>
          </a:xfrm>
          <a:prstGeom prst="roundRect">
            <a:avLst>
              <a:gd name="adj" fmla="val 16667"/>
            </a:avLst>
          </a:prstGeom>
          <a:solidFill>
            <a:srgbClr val="92D050"/>
          </a:solidFill>
          <a:ln>
            <a:noFill/>
          </a:ln>
          <a:effectLst/>
        </p:spPr>
        <p:txBody>
          <a:bodyPr lIns="108000" tIns="0" rIns="3600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400" dirty="0" smtClean="0">
                <a:cs typeface="Arial" panose="020B0604020202020204" pitchFamily="34" charset="0"/>
              </a:rPr>
              <a:t>Certification </a:t>
            </a:r>
            <a:r>
              <a:rPr lang="en-US" altLang="ja-JP" sz="1400" dirty="0">
                <a:cs typeface="Arial" panose="020B0604020202020204" pitchFamily="34" charset="0"/>
              </a:rPr>
              <a:t>of </a:t>
            </a:r>
            <a:r>
              <a:rPr lang="en-US" altLang="ja-JP" sz="1400" dirty="0" smtClean="0">
                <a:cs typeface="Arial" panose="020B0604020202020204" pitchFamily="34" charset="0"/>
              </a:rPr>
              <a:t>green architects </a:t>
            </a:r>
            <a:r>
              <a:rPr lang="en-US" altLang="ja-JP" sz="1400" dirty="0">
                <a:cs typeface="Arial" panose="020B0604020202020204" pitchFamily="34" charset="0"/>
              </a:rPr>
              <a:t>and </a:t>
            </a:r>
            <a:r>
              <a:rPr lang="en-US" altLang="ja-JP" sz="1400" dirty="0" smtClean="0">
                <a:cs typeface="Arial" panose="020B0604020202020204" pitchFamily="34" charset="0"/>
              </a:rPr>
              <a:t>construction managers</a:t>
            </a:r>
            <a:endParaRPr lang="en-US" altLang="ja-JP" sz="1400" dirty="0">
              <a:cs typeface="Arial" panose="020B0604020202020204" pitchFamily="34" charset="0"/>
            </a:endParaRPr>
          </a:p>
        </p:txBody>
      </p:sp>
      <p:sp>
        <p:nvSpPr>
          <p:cNvPr id="24" name="AutoShape 43"/>
          <p:cNvSpPr>
            <a:spLocks noChangeArrowheads="1"/>
          </p:cNvSpPr>
          <p:nvPr/>
        </p:nvSpPr>
        <p:spPr bwMode="auto">
          <a:xfrm>
            <a:off x="197559" y="785588"/>
            <a:ext cx="8777108" cy="326200"/>
          </a:xfrm>
          <a:prstGeom prst="roundRect">
            <a:avLst>
              <a:gd name="adj" fmla="val 5921"/>
            </a:avLst>
          </a:prstGeom>
          <a:gradFill rotWithShape="1">
            <a:gsLst>
              <a:gs pos="0">
                <a:srgbClr val="BAE4D9"/>
              </a:gs>
              <a:gs pos="100000">
                <a:srgbClr val="FFFFFF"/>
              </a:gs>
            </a:gsLst>
            <a:lin ang="0" scaled="1"/>
          </a:gradFill>
          <a:ln>
            <a:noFill/>
          </a:ln>
          <a:effectLst/>
          <a:extLst>
            <a:ext uri="{91240B29-F687-4F45-9708-019B960494DF}">
              <a14:hiddenLine xmlns:a14="http://schemas.microsoft.com/office/drawing/2010/main" w="9525" algn="ctr">
                <a:solidFill>
                  <a:srgbClr val="CCDAE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21600" anchor="ctr"/>
          <a:lstStyle>
            <a:lvl1pPr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400" dirty="0" smtClean="0">
                <a:solidFill>
                  <a:srgbClr val="005728"/>
                </a:solidFill>
              </a:rPr>
              <a:t>  ■</a:t>
            </a:r>
            <a:r>
              <a:rPr lang="en-US" altLang="ja-JP" sz="1400" dirty="0"/>
              <a:t>Multi-layered </a:t>
            </a:r>
            <a:r>
              <a:rPr lang="en-US" altLang="ja-JP" sz="1400" dirty="0" smtClean="0"/>
              <a:t>human resource development </a:t>
            </a:r>
            <a:r>
              <a:rPr lang="en-US" altLang="ja-JP" sz="1400" dirty="0"/>
              <a:t>and </a:t>
            </a:r>
            <a:r>
              <a:rPr lang="en-US" altLang="ja-JP" sz="1400" dirty="0" smtClean="0"/>
              <a:t>establishment </a:t>
            </a:r>
            <a:r>
              <a:rPr lang="en-US" altLang="ja-JP" sz="1400" dirty="0"/>
              <a:t>of a </a:t>
            </a:r>
            <a:r>
              <a:rPr lang="en-US" altLang="ja-JP" sz="1400" dirty="0" smtClean="0"/>
              <a:t>certification program</a:t>
            </a:r>
            <a:endParaRPr lang="en-US" altLang="ja-JP" sz="1400" dirty="0"/>
          </a:p>
        </p:txBody>
      </p:sp>
      <p:sp>
        <p:nvSpPr>
          <p:cNvPr id="35" name="AutoShape 18"/>
          <p:cNvSpPr>
            <a:spLocks noChangeArrowheads="1"/>
          </p:cNvSpPr>
          <p:nvPr/>
        </p:nvSpPr>
        <p:spPr bwMode="auto">
          <a:xfrm>
            <a:off x="2515245" y="3516013"/>
            <a:ext cx="1953919" cy="1232999"/>
          </a:xfrm>
          <a:prstGeom prst="roundRect">
            <a:avLst>
              <a:gd name="adj" fmla="val 16667"/>
            </a:avLst>
          </a:prstGeom>
          <a:solidFill>
            <a:srgbClr val="FFC000"/>
          </a:solidFill>
          <a:ln>
            <a:noFill/>
          </a:ln>
          <a:effectLst/>
        </p:spPr>
        <p:txBody>
          <a:bodyPr lIns="108000" tIns="0" rIns="36000" bIns="0" anchor="ctr"/>
          <a:lstStyle/>
          <a:p>
            <a:pPr>
              <a:spcBef>
                <a:spcPct val="0"/>
              </a:spcBef>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Checklist-based training for field technicians</a:t>
            </a:r>
          </a:p>
        </p:txBody>
      </p:sp>
      <p:sp>
        <p:nvSpPr>
          <p:cNvPr id="55" name="AutoShape 10"/>
          <p:cNvSpPr>
            <a:spLocks noChangeArrowheads="1"/>
          </p:cNvSpPr>
          <p:nvPr/>
        </p:nvSpPr>
        <p:spPr bwMode="auto">
          <a:xfrm>
            <a:off x="2042308" y="1273415"/>
            <a:ext cx="6804000" cy="647700"/>
          </a:xfrm>
          <a:prstGeom prst="roundRect">
            <a:avLst>
              <a:gd name="adj" fmla="val 9028"/>
            </a:avLst>
          </a:prstGeom>
          <a:solidFill>
            <a:srgbClr val="FFFFFF"/>
          </a:solidFill>
          <a:ln w="9525">
            <a:solidFill>
              <a:schemeClr val="tx2">
                <a:lumMod val="75000"/>
              </a:schemeClr>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1" hangingPunct="1">
              <a:lnSpc>
                <a:spcPct val="110000"/>
              </a:lnSpc>
              <a:buClr>
                <a:srgbClr val="66A02C"/>
              </a:buClr>
              <a:buSzPct val="80000"/>
              <a:buFont typeface="Wingdings" panose="05000000000000000000" pitchFamily="2" charset="2"/>
              <a:buChar char="l"/>
            </a:pPr>
            <a:r>
              <a:rPr lang="en-US" altLang="ja-JP" sz="1400" dirty="0" smtClean="0">
                <a:cs typeface="Arial" panose="020B0604020202020204" pitchFamily="34" charset="0"/>
              </a:rPr>
              <a:t>Strengthen on-site quality assurance by capacity development</a:t>
            </a:r>
            <a:endParaRPr lang="en-US" altLang="ja-JP" sz="1400" dirty="0">
              <a:cs typeface="Arial" panose="020B0604020202020204" pitchFamily="34" charset="0"/>
            </a:endParaRPr>
          </a:p>
        </p:txBody>
      </p:sp>
      <p:sp>
        <p:nvSpPr>
          <p:cNvPr id="56" name="AutoShape 47"/>
          <p:cNvSpPr>
            <a:spLocks noChangeArrowheads="1"/>
          </p:cNvSpPr>
          <p:nvPr/>
        </p:nvSpPr>
        <p:spPr bwMode="auto">
          <a:xfrm>
            <a:off x="355599" y="1285613"/>
            <a:ext cx="1544853" cy="635502"/>
          </a:xfrm>
          <a:prstGeom prst="chevron">
            <a:avLst>
              <a:gd name="adj" fmla="val 30816"/>
            </a:avLst>
          </a:prstGeom>
          <a:solidFill>
            <a:schemeClr val="accent1">
              <a:lumMod val="75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600" dirty="0" smtClean="0">
                <a:solidFill>
                  <a:schemeClr val="bg1"/>
                </a:solidFill>
              </a:rPr>
              <a:t>Goal</a:t>
            </a:r>
            <a:endParaRPr lang="en-US" altLang="ja-JP" sz="1600" dirty="0">
              <a:solidFill>
                <a:schemeClr val="bg1"/>
              </a:solidFill>
            </a:endParaRPr>
          </a:p>
        </p:txBody>
      </p:sp>
      <p:sp>
        <p:nvSpPr>
          <p:cNvPr id="40" name="AutoShape 18"/>
          <p:cNvSpPr>
            <a:spLocks noChangeArrowheads="1"/>
          </p:cNvSpPr>
          <p:nvPr/>
        </p:nvSpPr>
        <p:spPr bwMode="auto">
          <a:xfrm>
            <a:off x="2515245" y="4836310"/>
            <a:ext cx="1953919" cy="1232999"/>
          </a:xfrm>
          <a:prstGeom prst="roundRect">
            <a:avLst>
              <a:gd name="adj" fmla="val 16667"/>
            </a:avLst>
          </a:prstGeom>
          <a:solidFill>
            <a:schemeClr val="accent5">
              <a:lumMod val="60000"/>
              <a:lumOff val="40000"/>
            </a:schemeClr>
          </a:solidFill>
          <a:ln>
            <a:noFill/>
          </a:ln>
          <a:effectLst/>
        </p:spPr>
        <p:txBody>
          <a:bodyPr lIns="108000" tIns="0" rIns="36000" bIns="0" anchor="ctr"/>
          <a:lstStyle/>
          <a:p>
            <a:pPr>
              <a:spcBef>
                <a:spcPct val="0"/>
              </a:spcBef>
            </a:pPr>
            <a:r>
              <a:rPr lang="en-US" altLang="ja-JP" sz="1400" dirty="0" smtClean="0">
                <a:latin typeface="Arial" panose="020B0604020202020204" pitchFamily="34" charset="0"/>
                <a:ea typeface="ＭＳ Ｐゴシック" panose="020B0600070205080204" pitchFamily="50" charset="-128"/>
                <a:cs typeface="Arial" panose="020B0604020202020204" pitchFamily="34" charset="0"/>
              </a:rPr>
              <a:t>Further develop BESTGER practitioners</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テキスト ボックス 43"/>
          <p:cNvSpPr txBox="1"/>
          <p:nvPr/>
        </p:nvSpPr>
        <p:spPr>
          <a:xfrm>
            <a:off x="316843" y="2691355"/>
            <a:ext cx="2116885" cy="3323636"/>
          </a:xfrm>
          <a:prstGeom prst="rect">
            <a:avLst/>
          </a:prstGeom>
          <a:solidFill>
            <a:schemeClr val="accent6">
              <a:lumMod val="40000"/>
              <a:lumOff val="60000"/>
            </a:schemeClr>
          </a:solidFill>
          <a:ln w="38100">
            <a:solidFill>
              <a:schemeClr val="accent6">
                <a:lumMod val="75000"/>
              </a:schemeClr>
            </a:solidFill>
          </a:ln>
        </p:spPr>
        <p:txBody>
          <a:bodyPr wrap="square" lIns="36000" tIns="36000" rIns="36000" bIns="36000" rtlCol="0" anchor="t" anchorCtr="0">
            <a:noAutofit/>
          </a:bodyPr>
          <a:lstStyle/>
          <a:p>
            <a:pPr algn="ctr"/>
            <a:r>
              <a:rPr lang="en-US" altLang="ja-JP" sz="1400" dirty="0" smtClean="0">
                <a:latin typeface="Arial" panose="020B0604020202020204" pitchFamily="34" charset="0"/>
                <a:cs typeface="Arial" panose="020B0604020202020204" pitchFamily="34" charset="0"/>
              </a:rPr>
              <a:t>Building </a:t>
            </a:r>
            <a:r>
              <a:rPr lang="en-US" altLang="ja-JP" sz="1400" dirty="0">
                <a:latin typeface="Arial" panose="020B0604020202020204" pitchFamily="34" charset="0"/>
                <a:cs typeface="Arial" panose="020B0604020202020204" pitchFamily="34" charset="0"/>
              </a:rPr>
              <a:t>Insulation </a:t>
            </a:r>
            <a:r>
              <a:rPr lang="en-US" altLang="ja-JP" sz="1400" dirty="0" smtClean="0">
                <a:latin typeface="Arial" panose="020B0604020202020204" pitchFamily="34" charset="0"/>
                <a:cs typeface="Arial" panose="020B0604020202020204" pitchFamily="34" charset="0"/>
              </a:rPr>
              <a:t>Specialist approval</a:t>
            </a:r>
          </a:p>
          <a:p>
            <a:pPr marL="285750" indent="-2857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Professional </a:t>
            </a:r>
            <a:r>
              <a:rPr lang="en-US" altLang="ja-JP" sz="1400" dirty="0">
                <a:latin typeface="Arial" panose="020B0604020202020204" pitchFamily="34" charset="0"/>
                <a:cs typeface="Arial" panose="020B0604020202020204" pitchFamily="34" charset="0"/>
              </a:rPr>
              <a:t>certification and training framework designed to ensure high standards in building insulation </a:t>
            </a:r>
            <a:r>
              <a:rPr lang="en-US" altLang="ja-JP" sz="1400" dirty="0" smtClean="0">
                <a:latin typeface="Arial" panose="020B0604020202020204" pitchFamily="34" charset="0"/>
                <a:cs typeface="Arial" panose="020B0604020202020204" pitchFamily="34" charset="0"/>
              </a:rPr>
              <a:t>work</a:t>
            </a:r>
          </a:p>
          <a:p>
            <a:pPr marL="285750" indent="-2857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Certification is awarded to those completed training and passed exams on insulation theories</a:t>
            </a:r>
            <a:endParaRPr kumimoji="1" lang="ja-JP" altLang="en-US" sz="1400" dirty="0">
              <a:latin typeface="Arial" panose="020B0604020202020204" pitchFamily="34" charset="0"/>
              <a:cs typeface="Arial" panose="020B0604020202020204" pitchFamily="34" charset="0"/>
            </a:endParaRPr>
          </a:p>
        </p:txBody>
      </p:sp>
      <p:sp>
        <p:nvSpPr>
          <p:cNvPr id="45" name="テキスト ボックス 44"/>
          <p:cNvSpPr txBox="1"/>
          <p:nvPr/>
        </p:nvSpPr>
        <p:spPr>
          <a:xfrm>
            <a:off x="543214" y="2125864"/>
            <a:ext cx="2236206" cy="492443"/>
          </a:xfrm>
          <a:prstGeom prst="rect">
            <a:avLst/>
          </a:prstGeom>
          <a:noFill/>
        </p:spPr>
        <p:txBody>
          <a:bodyPr wrap="square" rtlCol="0">
            <a:spAutoFit/>
          </a:bodyPr>
          <a:lstStyle/>
          <a:p>
            <a:pPr algn="ctr"/>
            <a:r>
              <a:rPr lang="en-US" altLang="ja-JP" sz="1300" u="sng" dirty="0" smtClean="0">
                <a:latin typeface="Arial" panose="020B0604020202020204" pitchFamily="34" charset="0"/>
                <a:cs typeface="Arial" panose="020B0604020202020204" pitchFamily="34" charset="0"/>
              </a:rPr>
              <a:t>Hokkaido Building Technology Association</a:t>
            </a:r>
            <a:endParaRPr kumimoji="1" lang="ja-JP" altLang="en-US" sz="1300" u="sng" dirty="0">
              <a:latin typeface="Arial" panose="020B0604020202020204" pitchFamily="34" charset="0"/>
              <a:cs typeface="Arial" panose="020B0604020202020204" pitchFamily="34" charset="0"/>
            </a:endParaRPr>
          </a:p>
        </p:txBody>
      </p:sp>
      <p:sp>
        <p:nvSpPr>
          <p:cNvPr id="46" name="正方形/長方形 45"/>
          <p:cNvSpPr/>
          <p:nvPr/>
        </p:nvSpPr>
        <p:spPr>
          <a:xfrm>
            <a:off x="244413" y="2119805"/>
            <a:ext cx="525129" cy="505698"/>
          </a:xfrm>
          <a:prstGeom prst="rect">
            <a:avLst/>
          </a:prstGeom>
          <a:solidFill>
            <a:schemeClr val="bg1"/>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kumimoji="1" lang="en-US" altLang="ja-JP" sz="1200" dirty="0" smtClean="0">
                <a:solidFill>
                  <a:schemeClr val="accent6">
                    <a:lumMod val="75000"/>
                  </a:schemeClr>
                </a:solidFill>
                <a:latin typeface="Arial" panose="020B0604020202020204" pitchFamily="34" charset="0"/>
                <a:cs typeface="Arial" panose="020B0604020202020204" pitchFamily="34" charset="0"/>
              </a:rPr>
              <a:t>Model case</a:t>
            </a:r>
            <a:endParaRPr kumimoji="1" lang="ja-JP" altLang="en-US" sz="1200" dirty="0">
              <a:solidFill>
                <a:schemeClr val="accent6">
                  <a:lumMod val="75000"/>
                </a:schemeClr>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AD744761-7E8A-2B41-A42A-5CE59175D8AB}" type="slidenum">
              <a:rPr kumimoji="1" lang="ja-JP" altLang="en-US" smtClean="0"/>
              <a:t>12</a:t>
            </a:fld>
            <a:endParaRPr kumimoji="1" lang="ja-JP" altLang="en-US"/>
          </a:p>
        </p:txBody>
      </p:sp>
    </p:spTree>
    <p:extLst>
      <p:ext uri="{BB962C8B-B14F-4D97-AF65-F5344CB8AC3E}">
        <p14:creationId xmlns:p14="http://schemas.microsoft.com/office/powerpoint/2010/main" val="1980716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テキスト ボックス 56"/>
          <p:cNvSpPr txBox="1"/>
          <p:nvPr/>
        </p:nvSpPr>
        <p:spPr>
          <a:xfrm>
            <a:off x="197559" y="1167831"/>
            <a:ext cx="8777108" cy="831778"/>
          </a:xfrm>
          <a:prstGeom prst="rect">
            <a:avLst/>
          </a:prstGeom>
          <a:solidFill>
            <a:schemeClr val="accent1">
              <a:lumMod val="20000"/>
              <a:lumOff val="80000"/>
            </a:schemeClr>
          </a:solidFill>
          <a:ln>
            <a:solidFill>
              <a:schemeClr val="bg1">
                <a:lumMod val="95000"/>
              </a:schemeClr>
            </a:solidFill>
          </a:ln>
        </p:spPr>
        <p:txBody>
          <a:bodyPr wrap="square" rtlCol="0">
            <a:noAutofit/>
          </a:bodyPr>
          <a:lstStyle/>
          <a:p>
            <a:endParaRPr lang="ja-JP" altLang="en-US" dirty="0"/>
          </a:p>
        </p:txBody>
      </p:sp>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6.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Best Practices for Promoting Green Housing </a:t>
            </a:r>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Quality in Mongolia</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24" name="AutoShape 43"/>
          <p:cNvSpPr>
            <a:spLocks noChangeArrowheads="1"/>
          </p:cNvSpPr>
          <p:nvPr/>
        </p:nvSpPr>
        <p:spPr bwMode="auto">
          <a:xfrm>
            <a:off x="197559" y="785588"/>
            <a:ext cx="8777108" cy="326200"/>
          </a:xfrm>
          <a:prstGeom prst="roundRect">
            <a:avLst>
              <a:gd name="adj" fmla="val 5921"/>
            </a:avLst>
          </a:prstGeom>
          <a:gradFill rotWithShape="1">
            <a:gsLst>
              <a:gs pos="0">
                <a:srgbClr val="BAE4D9"/>
              </a:gs>
              <a:gs pos="100000">
                <a:srgbClr val="FFFFFF"/>
              </a:gs>
            </a:gsLst>
            <a:lin ang="0" scaled="1"/>
          </a:gradFill>
          <a:ln>
            <a:noFill/>
          </a:ln>
          <a:effectLst/>
          <a:extLst>
            <a:ext uri="{91240B29-F687-4F45-9708-019B960494DF}">
              <a14:hiddenLine xmlns:a14="http://schemas.microsoft.com/office/drawing/2010/main" w="9525" algn="ctr">
                <a:solidFill>
                  <a:srgbClr val="CCDAE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21600" anchor="ctr"/>
          <a:lstStyle>
            <a:lvl1pPr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400" dirty="0" smtClean="0">
                <a:solidFill>
                  <a:srgbClr val="005728"/>
                </a:solidFill>
              </a:rPr>
              <a:t>  ■</a:t>
            </a:r>
            <a:r>
              <a:rPr lang="en-US" altLang="ja-JP" sz="1400" dirty="0"/>
              <a:t>Establishment of </a:t>
            </a:r>
            <a:r>
              <a:rPr lang="en-US" altLang="ja-JP" sz="1400" dirty="0" smtClean="0"/>
              <a:t>Building Material Testing Center </a:t>
            </a:r>
            <a:r>
              <a:rPr lang="en-US" altLang="ja-JP" sz="1400" dirty="0"/>
              <a:t>and </a:t>
            </a:r>
            <a:r>
              <a:rPr lang="en-US" altLang="ja-JP" sz="1400" dirty="0" smtClean="0"/>
              <a:t>ensuring safeness and reliability</a:t>
            </a:r>
            <a:endParaRPr lang="en-US" altLang="ja-JP" sz="1400" dirty="0"/>
          </a:p>
        </p:txBody>
      </p:sp>
      <p:sp>
        <p:nvSpPr>
          <p:cNvPr id="55" name="AutoShape 10"/>
          <p:cNvSpPr>
            <a:spLocks noChangeArrowheads="1"/>
          </p:cNvSpPr>
          <p:nvPr/>
        </p:nvSpPr>
        <p:spPr bwMode="auto">
          <a:xfrm>
            <a:off x="2042308" y="1273415"/>
            <a:ext cx="6804000" cy="647700"/>
          </a:xfrm>
          <a:prstGeom prst="roundRect">
            <a:avLst>
              <a:gd name="adj" fmla="val 9028"/>
            </a:avLst>
          </a:prstGeom>
          <a:solidFill>
            <a:srgbClr val="FFFFFF"/>
          </a:solidFill>
          <a:ln w="9525">
            <a:solidFill>
              <a:schemeClr val="tx2">
                <a:lumMod val="75000"/>
              </a:schemeClr>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ct val="110000"/>
              </a:lnSpc>
              <a:buClr>
                <a:srgbClr val="66A02C"/>
              </a:buClr>
              <a:buSzPct val="80000"/>
              <a:buFont typeface="Wingdings" panose="05000000000000000000" pitchFamily="2" charset="2"/>
              <a:buChar char="l"/>
            </a:pPr>
            <a:r>
              <a:rPr lang="en-US" altLang="ja-JP" sz="1400" dirty="0" smtClean="0">
                <a:cs typeface="Arial" panose="020B0604020202020204" pitchFamily="34" charset="0"/>
              </a:rPr>
              <a:t>Develop domestic capability </a:t>
            </a:r>
            <a:r>
              <a:rPr lang="en-US" altLang="ja-JP" sz="1400" dirty="0">
                <a:cs typeface="Arial" panose="020B0604020202020204" pitchFamily="34" charset="0"/>
              </a:rPr>
              <a:t>to </a:t>
            </a:r>
            <a:r>
              <a:rPr lang="en-US" altLang="ja-JP" sz="1400" dirty="0" smtClean="0">
                <a:cs typeface="Arial" panose="020B0604020202020204" pitchFamily="34" charset="0"/>
              </a:rPr>
              <a:t>verify </a:t>
            </a:r>
            <a:r>
              <a:rPr lang="en-US" altLang="ja-JP" sz="1400" dirty="0">
                <a:cs typeface="Arial" panose="020B0604020202020204" pitchFamily="34" charset="0"/>
              </a:rPr>
              <a:t>building material performance </a:t>
            </a:r>
          </a:p>
        </p:txBody>
      </p:sp>
      <p:sp>
        <p:nvSpPr>
          <p:cNvPr id="56" name="AutoShape 47"/>
          <p:cNvSpPr>
            <a:spLocks noChangeArrowheads="1"/>
          </p:cNvSpPr>
          <p:nvPr/>
        </p:nvSpPr>
        <p:spPr bwMode="auto">
          <a:xfrm>
            <a:off x="355599" y="1285613"/>
            <a:ext cx="1544853" cy="635502"/>
          </a:xfrm>
          <a:prstGeom prst="chevron">
            <a:avLst>
              <a:gd name="adj" fmla="val 30816"/>
            </a:avLst>
          </a:prstGeom>
          <a:solidFill>
            <a:schemeClr val="accent1">
              <a:lumMod val="75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600" dirty="0" smtClean="0">
                <a:solidFill>
                  <a:schemeClr val="bg1"/>
                </a:solidFill>
              </a:rPr>
              <a:t>Goal</a:t>
            </a:r>
            <a:endParaRPr lang="en-US" altLang="ja-JP" sz="1600" dirty="0">
              <a:solidFill>
                <a:schemeClr val="bg1"/>
              </a:solidFill>
            </a:endParaRPr>
          </a:p>
        </p:txBody>
      </p:sp>
      <p:sp>
        <p:nvSpPr>
          <p:cNvPr id="14" name="テキスト ボックス 13"/>
          <p:cNvSpPr txBox="1"/>
          <p:nvPr/>
        </p:nvSpPr>
        <p:spPr>
          <a:xfrm flipH="1">
            <a:off x="197559" y="2044874"/>
            <a:ext cx="3010040" cy="1540298"/>
          </a:xfrm>
          <a:prstGeom prst="rect">
            <a:avLst/>
          </a:prstGeom>
          <a:gradFill rotWithShape="1">
            <a:gsLst>
              <a:gs pos="0">
                <a:srgbClr val="FFFFFF"/>
              </a:gs>
              <a:gs pos="100000">
                <a:schemeClr val="accent4">
                  <a:lumMod val="20000"/>
                  <a:lumOff val="80000"/>
                </a:schemeClr>
              </a:gs>
            </a:gsLst>
            <a:lin ang="0" scaled="1"/>
          </a:gradFill>
          <a:ln w="12700">
            <a:solidFill>
              <a:srgbClr val="FFFFFF"/>
            </a:solidFill>
            <a:round/>
            <a:headEnd/>
            <a:tailEnd/>
          </a:ln>
          <a:effectLst/>
        </p:spPr>
        <p:txBody>
          <a:bodyPr wrap="none" lIns="66456" tIns="0" rIns="66456" bIns="21600" anchor="ctr"/>
          <a:lstStyle>
            <a:defPPr>
              <a:defRPr lang="ja-JP"/>
            </a:defPPr>
            <a:lvl1pPr defTabSz="844550">
              <a:lnSpc>
                <a:spcPct val="105000"/>
              </a:lnSpc>
              <a:spcBef>
                <a:spcPct val="0"/>
              </a:spcBef>
              <a:buFontTx/>
              <a:buNone/>
              <a:tabLst>
                <a:tab pos="1582738" algn="r"/>
                <a:tab pos="1849438" algn="r"/>
              </a:tabLst>
              <a:defRPr sz="1000">
                <a:latin typeface="ＭＳ Ｐゴシック" panose="020B0600070205080204" pitchFamily="50" charset="-128"/>
                <a:ea typeface="ＭＳ Ｐゴシック" panose="020B0600070205080204" pitchFamily="50" charset="-128"/>
              </a:defRPr>
            </a:lvl1pPr>
            <a:lvl2pPr marL="742950" indent="-285750" defTabSz="844550">
              <a:spcBef>
                <a:spcPct val="20000"/>
              </a:spcBef>
              <a:buChar char="–"/>
              <a:tabLst>
                <a:tab pos="1582738" algn="r"/>
                <a:tab pos="1849438" algn="r"/>
              </a:tabLst>
              <a:defRPr sz="2800">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sz="2400">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9pPr>
          </a:lstStyle>
          <a:p>
            <a:endParaRPr lang="ja-JP" altLang="en-US" dirty="0"/>
          </a:p>
        </p:txBody>
      </p:sp>
      <p:sp>
        <p:nvSpPr>
          <p:cNvPr id="15" name="テキスト ボックス 14"/>
          <p:cNvSpPr txBox="1"/>
          <p:nvPr/>
        </p:nvSpPr>
        <p:spPr>
          <a:xfrm>
            <a:off x="2314444" y="2130463"/>
            <a:ext cx="6531864" cy="1337014"/>
          </a:xfrm>
          <a:prstGeom prst="rect">
            <a:avLst/>
          </a:prstGeom>
          <a:solidFill>
            <a:schemeClr val="accent6">
              <a:lumMod val="40000"/>
              <a:lumOff val="60000"/>
            </a:schemeClr>
          </a:solidFill>
          <a:ln w="38100">
            <a:solidFill>
              <a:schemeClr val="accent6">
                <a:lumMod val="75000"/>
              </a:schemeClr>
            </a:solidFill>
          </a:ln>
        </p:spPr>
        <p:txBody>
          <a:bodyPr wrap="square" lIns="36000" tIns="36000" rIns="36000" bIns="36000" rtlCol="0" anchor="ctr" anchorCtr="0">
            <a:noAutofit/>
          </a:bodyPr>
          <a:lstStyle/>
          <a:p>
            <a:pPr marL="285750" indent="-2857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Center focusing on testing</a:t>
            </a:r>
            <a:r>
              <a:rPr lang="en-US" altLang="ja-JP" sz="1400" dirty="0">
                <a:latin typeface="Arial" panose="020B0604020202020204" pitchFamily="34" charset="0"/>
                <a:cs typeface="Arial" panose="020B0604020202020204" pitchFamily="34" charset="0"/>
              </a:rPr>
              <a:t>, inspection, evaluation, and certification of building materials and construction </a:t>
            </a:r>
            <a:r>
              <a:rPr lang="en-US" altLang="ja-JP" sz="1400" dirty="0" smtClean="0">
                <a:latin typeface="Arial" panose="020B0604020202020204" pitchFamily="34" charset="0"/>
                <a:cs typeface="Arial" panose="020B0604020202020204" pitchFamily="34" charset="0"/>
              </a:rPr>
              <a:t>products</a:t>
            </a:r>
          </a:p>
          <a:p>
            <a:pPr marL="285750" indent="-2857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The center provides certification for building materials to ensure they meet Japanese Industrial Standards (JIS), Japanese Agricultural Standards (JAS), and other regulatory requirements, thereby ensuring safety, reliability, and compliance with national </a:t>
            </a:r>
            <a:r>
              <a:rPr lang="en-US" altLang="ja-JP" sz="1400" dirty="0" smtClean="0">
                <a:latin typeface="Arial" panose="020B0604020202020204" pitchFamily="34" charset="0"/>
                <a:cs typeface="Arial" panose="020B0604020202020204" pitchFamily="34" charset="0"/>
              </a:rPr>
              <a:t>standards</a:t>
            </a:r>
            <a:endParaRPr kumimoji="1" lang="ja-JP" altLang="en-US" sz="1400" dirty="0">
              <a:latin typeface="Arial" panose="020B0604020202020204" pitchFamily="34" charset="0"/>
              <a:cs typeface="Arial" panose="020B0604020202020204" pitchFamily="34" charset="0"/>
            </a:endParaRPr>
          </a:p>
        </p:txBody>
      </p:sp>
      <p:sp>
        <p:nvSpPr>
          <p:cNvPr id="16" name="テキスト ボックス 15"/>
          <p:cNvSpPr txBox="1"/>
          <p:nvPr/>
        </p:nvSpPr>
        <p:spPr>
          <a:xfrm>
            <a:off x="769542" y="2124388"/>
            <a:ext cx="1544902" cy="1343776"/>
          </a:xfrm>
          <a:prstGeom prst="rect">
            <a:avLst/>
          </a:prstGeom>
          <a:noFill/>
        </p:spPr>
        <p:txBody>
          <a:bodyPr wrap="square" rtlCol="0" anchor="ctr">
            <a:noAutofit/>
          </a:bodyPr>
          <a:lstStyle/>
          <a:p>
            <a:pPr algn="ctr"/>
            <a:r>
              <a:rPr lang="en-US" altLang="ja-JP" sz="1400" u="sng" dirty="0">
                <a:latin typeface="Arial" panose="020B0604020202020204" pitchFamily="34" charset="0"/>
                <a:cs typeface="Arial" panose="020B0604020202020204" pitchFamily="34" charset="0"/>
              </a:rPr>
              <a:t> Foundation Building Materials Testing </a:t>
            </a:r>
            <a:r>
              <a:rPr lang="en-US" altLang="ja-JP" sz="1400" u="sng" dirty="0" smtClean="0">
                <a:latin typeface="Arial" panose="020B0604020202020204" pitchFamily="34" charset="0"/>
                <a:cs typeface="Arial" panose="020B0604020202020204" pitchFamily="34" charset="0"/>
              </a:rPr>
              <a:t>Center in Japan</a:t>
            </a:r>
            <a:endParaRPr kumimoji="1" lang="ja-JP" altLang="en-US" sz="1400" u="sng" dirty="0">
              <a:latin typeface="Arial" panose="020B0604020202020204" pitchFamily="34" charset="0"/>
              <a:cs typeface="Arial" panose="020B0604020202020204" pitchFamily="34" charset="0"/>
            </a:endParaRPr>
          </a:p>
        </p:txBody>
      </p:sp>
      <p:sp>
        <p:nvSpPr>
          <p:cNvPr id="17" name="正方形/長方形 16"/>
          <p:cNvSpPr/>
          <p:nvPr/>
        </p:nvSpPr>
        <p:spPr>
          <a:xfrm>
            <a:off x="244413" y="2130463"/>
            <a:ext cx="525129" cy="1337014"/>
          </a:xfrm>
          <a:prstGeom prst="rect">
            <a:avLst/>
          </a:prstGeom>
          <a:solidFill>
            <a:schemeClr val="bg1"/>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kumimoji="1" lang="en-US" altLang="ja-JP" sz="1200" dirty="0" smtClean="0">
                <a:solidFill>
                  <a:schemeClr val="accent6">
                    <a:lumMod val="75000"/>
                  </a:schemeClr>
                </a:solidFill>
                <a:latin typeface="Arial" panose="020B0604020202020204" pitchFamily="34" charset="0"/>
                <a:cs typeface="Arial" panose="020B0604020202020204" pitchFamily="34" charset="0"/>
              </a:rPr>
              <a:t>Model case</a:t>
            </a:r>
            <a:endParaRPr kumimoji="1" lang="ja-JP" altLang="en-US" sz="1200" dirty="0">
              <a:solidFill>
                <a:schemeClr val="accent6">
                  <a:lumMod val="75000"/>
                </a:schemeClr>
              </a:solidFill>
              <a:latin typeface="Arial" panose="020B0604020202020204" pitchFamily="34" charset="0"/>
              <a:cs typeface="Arial" panose="020B0604020202020204" pitchFamily="34" charset="0"/>
            </a:endParaRPr>
          </a:p>
        </p:txBody>
      </p:sp>
      <p:sp>
        <p:nvSpPr>
          <p:cNvPr id="18" name="AutoShape 25"/>
          <p:cNvSpPr>
            <a:spLocks noChangeArrowheads="1"/>
          </p:cNvSpPr>
          <p:nvPr/>
        </p:nvSpPr>
        <p:spPr bwMode="auto">
          <a:xfrm>
            <a:off x="2042851" y="3698604"/>
            <a:ext cx="5815564" cy="2394378"/>
          </a:xfrm>
          <a:prstGeom prst="roundRect">
            <a:avLst>
              <a:gd name="adj" fmla="val 6486"/>
            </a:avLst>
          </a:prstGeom>
          <a:gradFill rotWithShape="1">
            <a:gsLst>
              <a:gs pos="0">
                <a:srgbClr val="FFFFFF"/>
              </a:gs>
              <a:gs pos="100000">
                <a:srgbClr val="E2F3D1"/>
              </a:gs>
            </a:gsLst>
            <a:lin ang="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66456" tIns="0" rIns="66456" bIns="21600" anchor="ctr"/>
          <a:lstStyle>
            <a:lvl1pPr defTabSz="844550">
              <a:spcBef>
                <a:spcPct val="20000"/>
              </a:spcBef>
              <a:buChar char="•"/>
              <a:tabLst>
                <a:tab pos="1582738" algn="r"/>
                <a:tab pos="1849438" algn="r"/>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44550">
              <a:spcBef>
                <a:spcPct val="20000"/>
              </a:spcBef>
              <a:buChar char="–"/>
              <a:tabLst>
                <a:tab pos="1582738" algn="r"/>
                <a:tab pos="1849438" algn="r"/>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lnSpc>
                <a:spcPct val="105000"/>
              </a:lnSpc>
              <a:spcBef>
                <a:spcPct val="0"/>
              </a:spcBef>
            </a:pPr>
            <a:r>
              <a:rPr lang="en-US" altLang="ja-JP" sz="1400" dirty="0">
                <a:cs typeface="Arial" panose="020B0604020202020204" pitchFamily="34" charset="0"/>
              </a:rPr>
              <a:t>Introduce Thermal </a:t>
            </a:r>
            <a:r>
              <a:rPr lang="en-US" altLang="ja-JP" sz="1400" dirty="0" smtClean="0">
                <a:cs typeface="Arial" panose="020B0604020202020204" pitchFamily="34" charset="0"/>
              </a:rPr>
              <a:t>Conductivity Measurement Device </a:t>
            </a:r>
            <a:r>
              <a:rPr lang="en-US" altLang="ja-JP" sz="1400" dirty="0">
                <a:cs typeface="Arial" panose="020B0604020202020204" pitchFamily="34" charset="0"/>
              </a:rPr>
              <a:t>(Guarded Hot Plate Method/GHP, etc</a:t>
            </a:r>
            <a:r>
              <a:rPr lang="en-US" altLang="ja-JP" sz="1400" dirty="0" smtClean="0">
                <a:cs typeface="Arial" panose="020B0604020202020204" pitchFamily="34" charset="0"/>
              </a:rPr>
              <a:t>.) and measure </a:t>
            </a:r>
            <a:r>
              <a:rPr lang="en-US" altLang="ja-JP" sz="1400" dirty="0">
                <a:cs typeface="Arial" panose="020B0604020202020204" pitchFamily="34" charset="0"/>
              </a:rPr>
              <a:t>the precise λ value of insulation </a:t>
            </a:r>
            <a:r>
              <a:rPr lang="en-US" altLang="ja-JP" sz="1400" dirty="0" smtClean="0">
                <a:cs typeface="Arial" panose="020B0604020202020204" pitchFamily="34" charset="0"/>
              </a:rPr>
              <a:t>materials</a:t>
            </a:r>
          </a:p>
          <a:p>
            <a:pPr marL="285750" indent="-285750">
              <a:lnSpc>
                <a:spcPct val="105000"/>
              </a:lnSpc>
              <a:spcBef>
                <a:spcPct val="0"/>
              </a:spcBef>
            </a:pPr>
            <a:r>
              <a:rPr lang="en-US" altLang="ja-JP" sz="1400" dirty="0">
                <a:cs typeface="Arial" panose="020B0604020202020204" pitchFamily="34" charset="0"/>
              </a:rPr>
              <a:t>Introduce </a:t>
            </a:r>
            <a:r>
              <a:rPr lang="en-US" altLang="ja-JP" sz="1400" dirty="0" smtClean="0">
                <a:cs typeface="Arial" panose="020B0604020202020204" pitchFamily="34" charset="0"/>
              </a:rPr>
              <a:t>Building Component Thermal Performance </a:t>
            </a:r>
            <a:r>
              <a:rPr lang="en-US" altLang="ja-JP" sz="1400" dirty="0">
                <a:cs typeface="Arial" panose="020B0604020202020204" pitchFamily="34" charset="0"/>
              </a:rPr>
              <a:t>(U-value) </a:t>
            </a:r>
            <a:r>
              <a:rPr lang="en-US" altLang="ja-JP" sz="1400" dirty="0" smtClean="0">
                <a:cs typeface="Arial" panose="020B0604020202020204" pitchFamily="34" charset="0"/>
              </a:rPr>
              <a:t>Testing Device and measure the </a:t>
            </a:r>
            <a:r>
              <a:rPr lang="en-US" altLang="ja-JP" sz="1400" dirty="0">
                <a:cs typeface="Arial" panose="020B0604020202020204" pitchFamily="34" charset="0"/>
              </a:rPr>
              <a:t>actual heat transfer coefficient of windows and </a:t>
            </a:r>
            <a:r>
              <a:rPr lang="en-US" altLang="ja-JP" sz="1400" dirty="0" smtClean="0">
                <a:cs typeface="Arial" panose="020B0604020202020204" pitchFamily="34" charset="0"/>
              </a:rPr>
              <a:t>doors</a:t>
            </a:r>
          </a:p>
          <a:p>
            <a:pPr marL="285750" indent="-285750">
              <a:lnSpc>
                <a:spcPct val="105000"/>
              </a:lnSpc>
              <a:spcBef>
                <a:spcPct val="0"/>
              </a:spcBef>
            </a:pPr>
            <a:r>
              <a:rPr lang="en-US" altLang="ja-JP" sz="1400" dirty="0" smtClean="0">
                <a:cs typeface="Arial" panose="020B0604020202020204" pitchFamily="34" charset="0"/>
              </a:rPr>
              <a:t>Establish Steady-state </a:t>
            </a:r>
            <a:r>
              <a:rPr lang="en-US" altLang="ja-JP" sz="1400" dirty="0">
                <a:cs typeface="Arial" panose="020B0604020202020204" pitchFamily="34" charset="0"/>
              </a:rPr>
              <a:t>and </a:t>
            </a:r>
            <a:r>
              <a:rPr lang="en-US" altLang="ja-JP" sz="1400" dirty="0" smtClean="0">
                <a:cs typeface="Arial" panose="020B0604020202020204" pitchFamily="34" charset="0"/>
              </a:rPr>
              <a:t>Transient Combined Heat </a:t>
            </a:r>
            <a:r>
              <a:rPr lang="en-US" altLang="ja-JP" sz="1400" dirty="0">
                <a:cs typeface="Arial" panose="020B0604020202020204" pitchFamily="34" charset="0"/>
              </a:rPr>
              <a:t>and </a:t>
            </a:r>
            <a:r>
              <a:rPr lang="en-US" altLang="ja-JP" sz="1400" dirty="0" smtClean="0">
                <a:cs typeface="Arial" panose="020B0604020202020204" pitchFamily="34" charset="0"/>
              </a:rPr>
              <a:t>Moisture Transfer Measurement to evaluate the </a:t>
            </a:r>
            <a:r>
              <a:rPr lang="en-US" altLang="ja-JP" sz="1400" dirty="0">
                <a:cs typeface="Arial" panose="020B0604020202020204" pitchFamily="34" charset="0"/>
              </a:rPr>
              <a:t>risk of internal </a:t>
            </a:r>
            <a:r>
              <a:rPr lang="en-US" altLang="ja-JP" sz="1400" dirty="0" smtClean="0">
                <a:cs typeface="Arial" panose="020B0604020202020204" pitchFamily="34" charset="0"/>
              </a:rPr>
              <a:t>condensation</a:t>
            </a:r>
          </a:p>
          <a:p>
            <a:pPr marL="285750" indent="-285750">
              <a:lnSpc>
                <a:spcPct val="105000"/>
              </a:lnSpc>
              <a:spcBef>
                <a:spcPct val="0"/>
              </a:spcBef>
            </a:pPr>
            <a:r>
              <a:rPr lang="en-US" altLang="ja-JP" sz="1400" dirty="0" smtClean="0">
                <a:cs typeface="Arial" panose="020B0604020202020204" pitchFamily="34" charset="0"/>
              </a:rPr>
              <a:t>Establishing </a:t>
            </a:r>
            <a:r>
              <a:rPr lang="en-US" altLang="ja-JP" sz="1400" dirty="0">
                <a:cs typeface="Arial" panose="020B0604020202020204" pitchFamily="34" charset="0"/>
              </a:rPr>
              <a:t>an institution as an “independent </a:t>
            </a:r>
            <a:r>
              <a:rPr lang="en-US" altLang="ja-JP" sz="1400" dirty="0" smtClean="0">
                <a:cs typeface="Arial" panose="020B0604020202020204" pitchFamily="34" charset="0"/>
              </a:rPr>
              <a:t>third-party organization</a:t>
            </a:r>
            <a:r>
              <a:rPr lang="en-US" altLang="ja-JP" sz="1400" dirty="0">
                <a:cs typeface="Arial" panose="020B0604020202020204" pitchFamily="34" charset="0"/>
              </a:rPr>
              <a:t>” separate from the government is essential</a:t>
            </a:r>
            <a:endParaRPr lang="ja-JP" altLang="ja-JP" sz="1400" dirty="0">
              <a:cs typeface="Arial" panose="020B0604020202020204" pitchFamily="34" charset="0"/>
            </a:endParaRPr>
          </a:p>
        </p:txBody>
      </p:sp>
      <p:sp>
        <p:nvSpPr>
          <p:cNvPr id="19" name="AutoShape 18"/>
          <p:cNvSpPr>
            <a:spLocks noChangeArrowheads="1"/>
          </p:cNvSpPr>
          <p:nvPr/>
        </p:nvSpPr>
        <p:spPr bwMode="auto">
          <a:xfrm>
            <a:off x="344038" y="3698604"/>
            <a:ext cx="1762183" cy="2394378"/>
          </a:xfrm>
          <a:prstGeom prst="roundRect">
            <a:avLst>
              <a:gd name="adj" fmla="val 16667"/>
            </a:avLst>
          </a:prstGeom>
          <a:solidFill>
            <a:srgbClr val="92D050"/>
          </a:solidFill>
          <a:ln>
            <a:noFill/>
          </a:ln>
          <a:effectLst/>
        </p:spPr>
        <p:txBody>
          <a:bodyPr lIns="108000" tIns="0" rIns="3600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400" dirty="0" smtClean="0">
                <a:cs typeface="Arial" panose="020B0604020202020204" pitchFamily="34" charset="0"/>
              </a:rPr>
              <a:t>Establishment of Building Material Testing Center in Mongolia</a:t>
            </a:r>
            <a:endParaRPr lang="en-US" altLang="ja-JP" sz="1400" dirty="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AD744761-7E8A-2B41-A42A-5CE59175D8AB}" type="slidenum">
              <a:rPr kumimoji="1" lang="ja-JP" altLang="en-US" smtClean="0"/>
              <a:t>13</a:t>
            </a:fld>
            <a:endParaRPr kumimoji="1" lang="ja-JP" altLang="en-US"/>
          </a:p>
        </p:txBody>
      </p:sp>
    </p:spTree>
    <p:extLst>
      <p:ext uri="{BB962C8B-B14F-4D97-AF65-F5344CB8AC3E}">
        <p14:creationId xmlns:p14="http://schemas.microsoft.com/office/powerpoint/2010/main" val="418372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5"/>
          <p:cNvSpPr>
            <a:spLocks noChangeArrowheads="1"/>
          </p:cNvSpPr>
          <p:nvPr/>
        </p:nvSpPr>
        <p:spPr bwMode="auto">
          <a:xfrm>
            <a:off x="6049365" y="2034899"/>
            <a:ext cx="2925302" cy="4211993"/>
          </a:xfrm>
          <a:prstGeom prst="roundRect">
            <a:avLst>
              <a:gd name="adj" fmla="val 6486"/>
            </a:avLst>
          </a:prstGeom>
          <a:gradFill rotWithShape="1">
            <a:gsLst>
              <a:gs pos="0">
                <a:srgbClr val="FFFFFF"/>
              </a:gs>
              <a:gs pos="100000">
                <a:schemeClr val="accent1">
                  <a:lumMod val="20000"/>
                  <a:lumOff val="80000"/>
                </a:schemeClr>
              </a:gs>
            </a:gsLst>
            <a:lin ang="0" scaled="1"/>
          </a:gradFill>
          <a:ln w="12700">
            <a:solidFill>
              <a:srgbClr val="FFFFFF"/>
            </a:solidFill>
            <a:round/>
            <a:headEnd/>
            <a:tailEnd/>
          </a:ln>
          <a:effectLst/>
          <a:extLst/>
        </p:spPr>
        <p:txBody>
          <a:bodyPr wrap="none" lIns="66456" tIns="0" rIns="66456" bIns="21600" anchor="ctr"/>
          <a:lstStyle>
            <a:lvl1pPr defTabSz="844550">
              <a:spcBef>
                <a:spcPct val="20000"/>
              </a:spcBef>
              <a:buChar char="•"/>
              <a:tabLst>
                <a:tab pos="1582738" algn="r"/>
                <a:tab pos="1849438" algn="r"/>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844550">
              <a:spcBef>
                <a:spcPct val="20000"/>
              </a:spcBef>
              <a:buChar char="–"/>
              <a:tabLst>
                <a:tab pos="1582738" algn="r"/>
                <a:tab pos="1849438" algn="r"/>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kumimoji="1" sz="2000">
                <a:solidFill>
                  <a:schemeClr val="tx1"/>
                </a:solidFill>
                <a:latin typeface="Arial" panose="020B0604020202020204" pitchFamily="34" charset="0"/>
                <a:ea typeface="ＭＳ Ｐゴシック" panose="020B0600070205080204" pitchFamily="50" charset="-128"/>
              </a:defRPr>
            </a:lvl9pPr>
          </a:lstStyle>
          <a:p>
            <a:pPr>
              <a:lnSpc>
                <a:spcPct val="105000"/>
              </a:lnSpc>
              <a:spcBef>
                <a:spcPct val="0"/>
              </a:spcBef>
              <a:buFontTx/>
              <a:buNone/>
            </a:pPr>
            <a:endParaRPr lang="ja-JP" altLang="ja-JP" sz="1000">
              <a:latin typeface="ＭＳ Ｐゴシック" panose="020B0600070205080204" pitchFamily="50" charset="-128"/>
            </a:endParaRPr>
          </a:p>
        </p:txBody>
      </p:sp>
      <p:sp>
        <p:nvSpPr>
          <p:cNvPr id="57" name="テキスト ボックス 56"/>
          <p:cNvSpPr txBox="1"/>
          <p:nvPr/>
        </p:nvSpPr>
        <p:spPr>
          <a:xfrm>
            <a:off x="197559" y="1167831"/>
            <a:ext cx="8777108" cy="831778"/>
          </a:xfrm>
          <a:prstGeom prst="rect">
            <a:avLst/>
          </a:prstGeom>
          <a:solidFill>
            <a:schemeClr val="accent1">
              <a:lumMod val="20000"/>
              <a:lumOff val="80000"/>
            </a:schemeClr>
          </a:solidFill>
          <a:ln>
            <a:solidFill>
              <a:schemeClr val="bg1">
                <a:lumMod val="95000"/>
              </a:schemeClr>
            </a:solidFill>
          </a:ln>
        </p:spPr>
        <p:txBody>
          <a:bodyPr wrap="square" rtlCol="0">
            <a:noAutofit/>
          </a:bodyPr>
          <a:lstStyle/>
          <a:p>
            <a:endParaRPr lang="ja-JP" altLang="en-US" dirty="0"/>
          </a:p>
        </p:txBody>
      </p:sp>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6.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Best Practices for Promoting Green Housing </a:t>
            </a:r>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Quality in Mongolia</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24" name="AutoShape 43"/>
          <p:cNvSpPr>
            <a:spLocks noChangeArrowheads="1"/>
          </p:cNvSpPr>
          <p:nvPr/>
        </p:nvSpPr>
        <p:spPr bwMode="auto">
          <a:xfrm>
            <a:off x="197559" y="785588"/>
            <a:ext cx="8777108" cy="326200"/>
          </a:xfrm>
          <a:prstGeom prst="roundRect">
            <a:avLst>
              <a:gd name="adj" fmla="val 5921"/>
            </a:avLst>
          </a:prstGeom>
          <a:gradFill rotWithShape="1">
            <a:gsLst>
              <a:gs pos="0">
                <a:srgbClr val="BAE4D9"/>
              </a:gs>
              <a:gs pos="100000">
                <a:srgbClr val="FFFFFF"/>
              </a:gs>
            </a:gsLst>
            <a:lin ang="0" scaled="1"/>
          </a:gradFill>
          <a:ln>
            <a:noFill/>
          </a:ln>
          <a:effectLst/>
          <a:extLst>
            <a:ext uri="{91240B29-F687-4F45-9708-019B960494DF}">
              <a14:hiddenLine xmlns:a14="http://schemas.microsoft.com/office/drawing/2010/main" w="9525" algn="ctr">
                <a:solidFill>
                  <a:srgbClr val="CCDAE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21600" anchor="ctr"/>
          <a:lstStyle>
            <a:lvl1pPr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400" dirty="0" smtClean="0">
                <a:solidFill>
                  <a:srgbClr val="005728"/>
                </a:solidFill>
              </a:rPr>
              <a:t>  ■</a:t>
            </a:r>
            <a:r>
              <a:rPr lang="en-US" altLang="ja-JP" sz="1400" dirty="0" smtClean="0"/>
              <a:t>Promotion of domestic materials and standardization</a:t>
            </a:r>
            <a:endParaRPr lang="en-US" altLang="ja-JP" sz="1400" dirty="0"/>
          </a:p>
        </p:txBody>
      </p:sp>
      <p:sp>
        <p:nvSpPr>
          <p:cNvPr id="55" name="AutoShape 10"/>
          <p:cNvSpPr>
            <a:spLocks noChangeArrowheads="1"/>
          </p:cNvSpPr>
          <p:nvPr/>
        </p:nvSpPr>
        <p:spPr bwMode="auto">
          <a:xfrm>
            <a:off x="2042308" y="1273415"/>
            <a:ext cx="6804000" cy="647700"/>
          </a:xfrm>
          <a:prstGeom prst="roundRect">
            <a:avLst>
              <a:gd name="adj" fmla="val 9028"/>
            </a:avLst>
          </a:prstGeom>
          <a:solidFill>
            <a:srgbClr val="FFFFFF"/>
          </a:solidFill>
          <a:ln w="9525">
            <a:solidFill>
              <a:schemeClr val="tx2">
                <a:lumMod val="75000"/>
              </a:schemeClr>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ct val="110000"/>
              </a:lnSpc>
              <a:buClr>
                <a:srgbClr val="66A02C"/>
              </a:buClr>
              <a:buSzPct val="80000"/>
              <a:buFont typeface="Wingdings" panose="05000000000000000000" pitchFamily="2" charset="2"/>
              <a:buChar char="l"/>
            </a:pPr>
            <a:r>
              <a:rPr lang="en-US" altLang="ja-JP" sz="1400" dirty="0" smtClean="0">
                <a:cs typeface="Arial" panose="020B0604020202020204" pitchFamily="34" charset="0"/>
              </a:rPr>
              <a:t>Ensure air tightness and minimize thermal bridges</a:t>
            </a:r>
            <a:endParaRPr lang="en-US" altLang="ja-JP" sz="1400" dirty="0">
              <a:cs typeface="Arial" panose="020B0604020202020204" pitchFamily="34" charset="0"/>
            </a:endParaRPr>
          </a:p>
        </p:txBody>
      </p:sp>
      <p:sp>
        <p:nvSpPr>
          <p:cNvPr id="56" name="AutoShape 47"/>
          <p:cNvSpPr>
            <a:spLocks noChangeArrowheads="1"/>
          </p:cNvSpPr>
          <p:nvPr/>
        </p:nvSpPr>
        <p:spPr bwMode="auto">
          <a:xfrm>
            <a:off x="355599" y="1285613"/>
            <a:ext cx="1544853" cy="635502"/>
          </a:xfrm>
          <a:prstGeom prst="chevron">
            <a:avLst>
              <a:gd name="adj" fmla="val 30816"/>
            </a:avLst>
          </a:prstGeom>
          <a:solidFill>
            <a:schemeClr val="accent1">
              <a:lumMod val="75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600" dirty="0" smtClean="0">
                <a:solidFill>
                  <a:schemeClr val="bg1"/>
                </a:solidFill>
              </a:rPr>
              <a:t>Goal</a:t>
            </a:r>
            <a:endParaRPr lang="en-US" altLang="ja-JP" sz="1600" dirty="0">
              <a:solidFill>
                <a:schemeClr val="bg1"/>
              </a:solidFill>
            </a:endParaRPr>
          </a:p>
        </p:txBody>
      </p:sp>
      <p:sp>
        <p:nvSpPr>
          <p:cNvPr id="14" name="テキスト ボックス 13"/>
          <p:cNvSpPr txBox="1"/>
          <p:nvPr/>
        </p:nvSpPr>
        <p:spPr>
          <a:xfrm flipH="1">
            <a:off x="197559" y="2114051"/>
            <a:ext cx="3010040" cy="1287600"/>
          </a:xfrm>
          <a:prstGeom prst="rect">
            <a:avLst/>
          </a:prstGeom>
          <a:gradFill rotWithShape="1">
            <a:gsLst>
              <a:gs pos="0">
                <a:srgbClr val="FFFFFF"/>
              </a:gs>
              <a:gs pos="100000">
                <a:schemeClr val="accent4">
                  <a:lumMod val="20000"/>
                  <a:lumOff val="80000"/>
                </a:schemeClr>
              </a:gs>
            </a:gsLst>
            <a:lin ang="0" scaled="1"/>
          </a:gradFill>
          <a:ln w="12700">
            <a:solidFill>
              <a:srgbClr val="FFFFFF"/>
            </a:solidFill>
            <a:round/>
            <a:headEnd/>
            <a:tailEnd/>
          </a:ln>
          <a:effectLst/>
        </p:spPr>
        <p:txBody>
          <a:bodyPr wrap="none" lIns="66456" tIns="0" rIns="66456" bIns="21600" anchor="ctr"/>
          <a:lstStyle>
            <a:defPPr>
              <a:defRPr lang="ja-JP"/>
            </a:defPPr>
            <a:lvl1pPr defTabSz="844550">
              <a:lnSpc>
                <a:spcPct val="105000"/>
              </a:lnSpc>
              <a:spcBef>
                <a:spcPct val="0"/>
              </a:spcBef>
              <a:buFontTx/>
              <a:buNone/>
              <a:tabLst>
                <a:tab pos="1582738" algn="r"/>
                <a:tab pos="1849438" algn="r"/>
              </a:tabLst>
              <a:defRPr sz="1000">
                <a:latin typeface="ＭＳ Ｐゴシック" panose="020B0600070205080204" pitchFamily="50" charset="-128"/>
                <a:ea typeface="ＭＳ Ｐゴシック" panose="020B0600070205080204" pitchFamily="50" charset="-128"/>
              </a:defRPr>
            </a:lvl1pPr>
            <a:lvl2pPr marL="742950" indent="-285750" defTabSz="844550">
              <a:spcBef>
                <a:spcPct val="20000"/>
              </a:spcBef>
              <a:buChar char="–"/>
              <a:tabLst>
                <a:tab pos="1582738" algn="r"/>
                <a:tab pos="1849438" algn="r"/>
              </a:tabLst>
              <a:defRPr sz="2800">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sz="2400">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9pPr>
          </a:lstStyle>
          <a:p>
            <a:r>
              <a:rPr lang="en-US" altLang="ja-JP" sz="1400" dirty="0" smtClean="0">
                <a:latin typeface="Arial" panose="020B0604020202020204" pitchFamily="34" charset="0"/>
                <a:cs typeface="Arial" panose="020B0604020202020204" pitchFamily="34" charset="0"/>
              </a:rPr>
              <a:t>Air </a:t>
            </a:r>
            <a:r>
              <a:rPr lang="en-US" altLang="ja-JP" sz="1400" dirty="0">
                <a:latin typeface="Arial" panose="020B0604020202020204" pitchFamily="34" charset="0"/>
                <a:cs typeface="Arial" panose="020B0604020202020204" pitchFamily="34" charset="0"/>
              </a:rPr>
              <a:t>leakage in </a:t>
            </a:r>
            <a:r>
              <a:rPr lang="en-US" altLang="ja-JP" sz="1400" dirty="0" smtClean="0">
                <a:latin typeface="Arial" panose="020B0604020202020204" pitchFamily="34" charset="0"/>
                <a:cs typeface="Arial" panose="020B0604020202020204" pitchFamily="34" charset="0"/>
              </a:rPr>
              <a:t>Mongolian</a:t>
            </a:r>
          </a:p>
          <a:p>
            <a:r>
              <a:rPr lang="en-US" altLang="ja-JP" sz="1400" dirty="0" smtClean="0">
                <a:latin typeface="Arial" panose="020B0604020202020204" pitchFamily="34" charset="0"/>
                <a:cs typeface="Arial" panose="020B0604020202020204" pitchFamily="34" charset="0"/>
              </a:rPr>
              <a:t>block construction is </a:t>
            </a:r>
          </a:p>
          <a:p>
            <a:r>
              <a:rPr lang="en-US" altLang="ja-JP" sz="1400" dirty="0" smtClean="0">
                <a:latin typeface="Arial" panose="020B0604020202020204" pitchFamily="34" charset="0"/>
                <a:cs typeface="Arial" panose="020B0604020202020204" pitchFamily="34" charset="0"/>
              </a:rPr>
              <a:t>severe</a:t>
            </a:r>
            <a:endParaRPr lang="ja-JP" altLang="en-US" sz="1400" dirty="0">
              <a:latin typeface="Arial" panose="020B0604020202020204" pitchFamily="34" charset="0"/>
              <a:cs typeface="Arial" panose="020B0604020202020204" pitchFamily="34" charset="0"/>
            </a:endParaRPr>
          </a:p>
        </p:txBody>
      </p:sp>
      <p:sp>
        <p:nvSpPr>
          <p:cNvPr id="13" name="AutoShape 14"/>
          <p:cNvSpPr>
            <a:spLocks noChangeArrowheads="1"/>
          </p:cNvSpPr>
          <p:nvPr/>
        </p:nvSpPr>
        <p:spPr bwMode="auto">
          <a:xfrm>
            <a:off x="2429158" y="2114052"/>
            <a:ext cx="2305805" cy="1287598"/>
          </a:xfrm>
          <a:prstGeom prst="roundRect">
            <a:avLst>
              <a:gd name="adj" fmla="val 16667"/>
            </a:avLst>
          </a:prstGeom>
          <a:gradFill rotWithShape="1">
            <a:gsLst>
              <a:gs pos="0">
                <a:srgbClr val="92D050"/>
              </a:gs>
              <a:gs pos="100000">
                <a:srgbClr val="FFFFFF"/>
              </a:gs>
            </a:gsLst>
            <a:lin ang="0" scaled="1"/>
          </a:gradFill>
          <a:ln>
            <a:noFill/>
          </a:ln>
          <a:effectLst/>
        </p:spPr>
        <p:txBody>
          <a:bodyPr tIns="0" bIns="216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lnSpc>
                <a:spcPct val="105000"/>
              </a:lnSpc>
              <a:spcBef>
                <a:spcPct val="0"/>
              </a:spcBef>
              <a:buFont typeface="Arial" panose="020B0604020202020204" pitchFamily="34" charset="0"/>
              <a:buChar char="•"/>
            </a:pPr>
            <a:r>
              <a:rPr lang="en-US" altLang="ja-JP" sz="1400" dirty="0" smtClean="0">
                <a:cs typeface="Arial" panose="020B0604020202020204" pitchFamily="34" charset="0"/>
              </a:rPr>
              <a:t>Use of “continuous </a:t>
            </a:r>
            <a:r>
              <a:rPr lang="en-US" altLang="ja-JP" sz="1400" dirty="0">
                <a:cs typeface="Arial" panose="020B0604020202020204" pitchFamily="34" charset="0"/>
              </a:rPr>
              <a:t>airtight layers with wet plaster</a:t>
            </a:r>
            <a:r>
              <a:rPr lang="en-US" altLang="ja-JP" sz="1400" dirty="0" smtClean="0">
                <a:cs typeface="Arial" panose="020B0604020202020204" pitchFamily="34" charset="0"/>
              </a:rPr>
              <a:t>” is standardized</a:t>
            </a:r>
            <a:endParaRPr lang="en-US" altLang="ja-JP" sz="1400" dirty="0">
              <a:cs typeface="Arial" panose="020B0604020202020204" pitchFamily="34" charset="0"/>
            </a:endParaRPr>
          </a:p>
        </p:txBody>
      </p:sp>
      <p:sp>
        <p:nvSpPr>
          <p:cNvPr id="20" name="AutoShape 18"/>
          <p:cNvSpPr>
            <a:spLocks noChangeArrowheads="1"/>
          </p:cNvSpPr>
          <p:nvPr/>
        </p:nvSpPr>
        <p:spPr bwMode="auto">
          <a:xfrm>
            <a:off x="6047092" y="2114051"/>
            <a:ext cx="2750279" cy="1287599"/>
          </a:xfrm>
          <a:prstGeom prst="roundRect">
            <a:avLst>
              <a:gd name="adj" fmla="val 16667"/>
            </a:avLst>
          </a:prstGeom>
          <a:solidFill>
            <a:schemeClr val="accent1">
              <a:lumMod val="60000"/>
              <a:lumOff val="40000"/>
            </a:schemeClr>
          </a:solidFill>
          <a:ln>
            <a:noFill/>
          </a:ln>
          <a:effectLst/>
        </p:spPr>
        <p:txBody>
          <a:bodyPr lIns="36000" tIns="0" rIns="3600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spcBef>
                <a:spcPct val="0"/>
              </a:spcBef>
            </a:pPr>
            <a:r>
              <a:rPr lang="en-US" altLang="ja-JP" sz="1400" dirty="0" smtClean="0">
                <a:cs typeface="Arial" panose="020B0604020202020204" pitchFamily="34" charset="0"/>
              </a:rPr>
              <a:t>“Airtight </a:t>
            </a:r>
            <a:r>
              <a:rPr lang="en-US" altLang="ja-JP" sz="1400" dirty="0">
                <a:cs typeface="Arial" panose="020B0604020202020204" pitchFamily="34" charset="0"/>
              </a:rPr>
              <a:t>plaster </a:t>
            </a:r>
            <a:r>
              <a:rPr lang="en-US" altLang="ja-JP" sz="1400" dirty="0" smtClean="0">
                <a:cs typeface="Arial" panose="020B0604020202020204" pitchFamily="34" charset="0"/>
              </a:rPr>
              <a:t>method” </a:t>
            </a:r>
            <a:r>
              <a:rPr lang="en-US" altLang="ja-JP" sz="1400" dirty="0">
                <a:cs typeface="Arial" panose="020B0604020202020204" pitchFamily="34" charset="0"/>
              </a:rPr>
              <a:t>using thick interior mortar as the airtight layer and sealing floor and ceiling joints with specialized tape or sealant.</a:t>
            </a:r>
          </a:p>
        </p:txBody>
      </p:sp>
      <p:sp>
        <p:nvSpPr>
          <p:cNvPr id="21" name="AutoShape 15"/>
          <p:cNvSpPr>
            <a:spLocks noChangeArrowheads="1"/>
          </p:cNvSpPr>
          <p:nvPr/>
        </p:nvSpPr>
        <p:spPr bwMode="auto">
          <a:xfrm>
            <a:off x="4913348" y="2552070"/>
            <a:ext cx="906460" cy="428625"/>
          </a:xfrm>
          <a:prstGeom prst="rightArrow">
            <a:avLst>
              <a:gd name="adj1" fmla="val 51852"/>
              <a:gd name="adj2" fmla="val 64072"/>
            </a:avLst>
          </a:prstGeom>
          <a:solidFill>
            <a:srgbClr val="BEBE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5" name="テキスト ボックス 24"/>
          <p:cNvSpPr txBox="1"/>
          <p:nvPr/>
        </p:nvSpPr>
        <p:spPr>
          <a:xfrm>
            <a:off x="4562948" y="2053005"/>
            <a:ext cx="1720159" cy="646331"/>
          </a:xfrm>
          <a:prstGeom prst="rect">
            <a:avLst/>
          </a:prstGeom>
          <a:noFill/>
        </p:spPr>
        <p:txBody>
          <a:bodyPr wrap="square" rtlCol="0">
            <a:spAutoFit/>
          </a:bodyPr>
          <a:lstStyle/>
          <a:p>
            <a:r>
              <a:rPr kumimoji="1" lang="en-US" altLang="ja-JP" sz="1200" dirty="0" smtClean="0">
                <a:latin typeface="Arial" panose="020B0604020202020204" pitchFamily="34" charset="0"/>
                <a:cs typeface="Arial" panose="020B0604020202020204" pitchFamily="34" charset="0"/>
              </a:rPr>
              <a:t>Inside wall airtight sheet installment is difficult</a:t>
            </a:r>
            <a:endParaRPr kumimoji="1" lang="ja-JP" altLang="en-US" sz="1200" dirty="0">
              <a:latin typeface="Arial" panose="020B0604020202020204" pitchFamily="34" charset="0"/>
              <a:cs typeface="Arial" panose="020B0604020202020204" pitchFamily="34" charset="0"/>
            </a:endParaRPr>
          </a:p>
        </p:txBody>
      </p:sp>
      <p:sp>
        <p:nvSpPr>
          <p:cNvPr id="27" name="テキスト ボックス 26"/>
          <p:cNvSpPr txBox="1"/>
          <p:nvPr/>
        </p:nvSpPr>
        <p:spPr>
          <a:xfrm flipH="1">
            <a:off x="214160" y="3506775"/>
            <a:ext cx="3010040" cy="1287600"/>
          </a:xfrm>
          <a:prstGeom prst="rect">
            <a:avLst/>
          </a:prstGeom>
          <a:gradFill rotWithShape="1">
            <a:gsLst>
              <a:gs pos="0">
                <a:srgbClr val="FFFFFF"/>
              </a:gs>
              <a:gs pos="100000">
                <a:schemeClr val="accent4">
                  <a:lumMod val="20000"/>
                  <a:lumOff val="80000"/>
                </a:schemeClr>
              </a:gs>
            </a:gsLst>
            <a:lin ang="0" scaled="1"/>
          </a:gradFill>
          <a:ln w="12700">
            <a:solidFill>
              <a:srgbClr val="FFFFFF"/>
            </a:solidFill>
            <a:round/>
            <a:headEnd/>
            <a:tailEnd/>
          </a:ln>
          <a:effectLst/>
        </p:spPr>
        <p:txBody>
          <a:bodyPr wrap="none" lIns="66456" tIns="0" rIns="66456" bIns="21600" anchor="ctr"/>
          <a:lstStyle>
            <a:defPPr>
              <a:defRPr lang="ja-JP"/>
            </a:defPPr>
            <a:lvl1pPr defTabSz="844550">
              <a:lnSpc>
                <a:spcPct val="105000"/>
              </a:lnSpc>
              <a:spcBef>
                <a:spcPct val="0"/>
              </a:spcBef>
              <a:buFontTx/>
              <a:buNone/>
              <a:tabLst>
                <a:tab pos="1582738" algn="r"/>
                <a:tab pos="1849438" algn="r"/>
              </a:tabLst>
              <a:defRPr sz="1000">
                <a:latin typeface="ＭＳ Ｐゴシック" panose="020B0600070205080204" pitchFamily="50" charset="-128"/>
                <a:ea typeface="ＭＳ Ｐゴシック" panose="020B0600070205080204" pitchFamily="50" charset="-128"/>
              </a:defRPr>
            </a:lvl1pPr>
            <a:lvl2pPr marL="742950" indent="-285750" defTabSz="844550">
              <a:spcBef>
                <a:spcPct val="20000"/>
              </a:spcBef>
              <a:buChar char="–"/>
              <a:tabLst>
                <a:tab pos="1582738" algn="r"/>
                <a:tab pos="1849438" algn="r"/>
              </a:tabLst>
              <a:defRPr sz="2800">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sz="2400">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9pPr>
          </a:lstStyle>
          <a:p>
            <a:r>
              <a:rPr lang="en-US" altLang="ja-JP" sz="1400" dirty="0" smtClean="0">
                <a:latin typeface="Arial" panose="020B0604020202020204" pitchFamily="34" charset="0"/>
                <a:cs typeface="Arial" panose="020B0604020202020204" pitchFamily="34" charset="0"/>
              </a:rPr>
              <a:t>Heat loss from thermal </a:t>
            </a:r>
            <a:br>
              <a:rPr lang="en-US" altLang="ja-JP" sz="1400" dirty="0" smtClean="0">
                <a:latin typeface="Arial" panose="020B0604020202020204" pitchFamily="34" charset="0"/>
                <a:cs typeface="Arial" panose="020B0604020202020204" pitchFamily="34" charset="0"/>
              </a:rPr>
            </a:br>
            <a:r>
              <a:rPr lang="en-US" altLang="ja-JP" sz="1400" dirty="0" smtClean="0">
                <a:latin typeface="Arial" panose="020B0604020202020204" pitchFamily="34" charset="0"/>
                <a:cs typeface="Arial" panose="020B0604020202020204" pitchFamily="34" charset="0"/>
              </a:rPr>
              <a:t>bridge is not properly</a:t>
            </a:r>
            <a:br>
              <a:rPr lang="en-US" altLang="ja-JP" sz="1400" dirty="0" smtClean="0">
                <a:latin typeface="Arial" panose="020B0604020202020204" pitchFamily="34" charset="0"/>
                <a:cs typeface="Arial" panose="020B0604020202020204" pitchFamily="34" charset="0"/>
              </a:rPr>
            </a:br>
            <a:r>
              <a:rPr lang="en-US" altLang="ja-JP" sz="1400" dirty="0" smtClean="0">
                <a:latin typeface="Arial" panose="020B0604020202020204" pitchFamily="34" charset="0"/>
                <a:cs typeface="Arial" panose="020B0604020202020204" pitchFamily="34" charset="0"/>
              </a:rPr>
              <a:t>managed</a:t>
            </a:r>
            <a:endParaRPr lang="ja-JP" altLang="en-US" sz="1400" dirty="0">
              <a:latin typeface="Arial" panose="020B0604020202020204" pitchFamily="34" charset="0"/>
              <a:cs typeface="Arial" panose="020B0604020202020204" pitchFamily="34" charset="0"/>
            </a:endParaRPr>
          </a:p>
        </p:txBody>
      </p:sp>
      <p:sp>
        <p:nvSpPr>
          <p:cNvPr id="28" name="AutoShape 14"/>
          <p:cNvSpPr>
            <a:spLocks noChangeArrowheads="1"/>
          </p:cNvSpPr>
          <p:nvPr/>
        </p:nvSpPr>
        <p:spPr bwMode="auto">
          <a:xfrm>
            <a:off x="2429158" y="3506776"/>
            <a:ext cx="2305805" cy="1287598"/>
          </a:xfrm>
          <a:prstGeom prst="roundRect">
            <a:avLst>
              <a:gd name="adj" fmla="val 16667"/>
            </a:avLst>
          </a:prstGeom>
          <a:gradFill rotWithShape="1">
            <a:gsLst>
              <a:gs pos="0">
                <a:srgbClr val="92D050"/>
              </a:gs>
              <a:gs pos="100000">
                <a:srgbClr val="FFFFFF"/>
              </a:gs>
            </a:gsLst>
            <a:lin ang="0" scaled="1"/>
          </a:gradFill>
          <a:ln>
            <a:noFill/>
          </a:ln>
          <a:effectLst/>
        </p:spPr>
        <p:txBody>
          <a:bodyPr tIns="0" bIns="216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lnSpc>
                <a:spcPct val="105000"/>
              </a:lnSpc>
              <a:spcBef>
                <a:spcPct val="0"/>
              </a:spcBef>
              <a:buFont typeface="Arial" panose="020B0604020202020204" pitchFamily="34" charset="0"/>
              <a:buChar char="•"/>
            </a:pPr>
            <a:r>
              <a:rPr lang="en-US" altLang="ja-JP" sz="1400" dirty="0" smtClean="0">
                <a:cs typeface="Arial" panose="020B0604020202020204" pitchFamily="34" charset="0"/>
              </a:rPr>
              <a:t>Adhesive </a:t>
            </a:r>
            <a:r>
              <a:rPr lang="en-US" altLang="ja-JP" sz="1400" dirty="0">
                <a:cs typeface="Arial" panose="020B0604020202020204" pitchFamily="34" charset="0"/>
              </a:rPr>
              <a:t>and plastic </a:t>
            </a:r>
            <a:r>
              <a:rPr lang="en-US" altLang="ja-JP" sz="1400" dirty="0" smtClean="0">
                <a:cs typeface="Arial" panose="020B0604020202020204" pitchFamily="34" charset="0"/>
              </a:rPr>
              <a:t>anchors are used to fix the insulation</a:t>
            </a:r>
            <a:endParaRPr lang="en-US" altLang="ja-JP" sz="1400" dirty="0">
              <a:cs typeface="Arial" panose="020B0604020202020204" pitchFamily="34" charset="0"/>
            </a:endParaRPr>
          </a:p>
        </p:txBody>
      </p:sp>
      <p:sp>
        <p:nvSpPr>
          <p:cNvPr id="29" name="AutoShape 18"/>
          <p:cNvSpPr>
            <a:spLocks noChangeArrowheads="1"/>
          </p:cNvSpPr>
          <p:nvPr/>
        </p:nvSpPr>
        <p:spPr bwMode="auto">
          <a:xfrm>
            <a:off x="6063693" y="3506775"/>
            <a:ext cx="2750279" cy="1287599"/>
          </a:xfrm>
          <a:prstGeom prst="roundRect">
            <a:avLst>
              <a:gd name="adj" fmla="val 16667"/>
            </a:avLst>
          </a:prstGeom>
          <a:solidFill>
            <a:schemeClr val="accent1">
              <a:lumMod val="60000"/>
              <a:lumOff val="40000"/>
            </a:schemeClr>
          </a:solidFill>
          <a:ln>
            <a:noFill/>
          </a:ln>
          <a:effectLst/>
        </p:spPr>
        <p:txBody>
          <a:bodyPr lIns="36000" tIns="0" rIns="3600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spcBef>
                <a:spcPct val="0"/>
              </a:spcBef>
            </a:pPr>
            <a:r>
              <a:rPr lang="en-US" altLang="ja-JP" sz="1400" dirty="0" smtClean="0">
                <a:cs typeface="Arial" panose="020B0604020202020204" pitchFamily="34" charset="0"/>
              </a:rPr>
              <a:t>“Recessed </a:t>
            </a:r>
            <a:r>
              <a:rPr lang="en-US" altLang="ja-JP" sz="1400" dirty="0">
                <a:cs typeface="Arial" panose="020B0604020202020204" pitchFamily="34" charset="0"/>
              </a:rPr>
              <a:t>anchor method</a:t>
            </a:r>
            <a:r>
              <a:rPr lang="en-US" altLang="ja-JP" sz="1400" dirty="0" smtClean="0">
                <a:cs typeface="Arial" panose="020B0604020202020204" pitchFamily="34" charset="0"/>
              </a:rPr>
              <a:t>” requiring deep anchoring and covering of the anchor heads with caps</a:t>
            </a:r>
            <a:endParaRPr lang="en-US" altLang="ja-JP" sz="1400" dirty="0">
              <a:cs typeface="Arial" panose="020B0604020202020204" pitchFamily="34" charset="0"/>
            </a:endParaRPr>
          </a:p>
        </p:txBody>
      </p:sp>
      <p:sp>
        <p:nvSpPr>
          <p:cNvPr id="30" name="AutoShape 15"/>
          <p:cNvSpPr>
            <a:spLocks noChangeArrowheads="1"/>
          </p:cNvSpPr>
          <p:nvPr/>
        </p:nvSpPr>
        <p:spPr bwMode="auto">
          <a:xfrm>
            <a:off x="4929949" y="3944794"/>
            <a:ext cx="906460" cy="428625"/>
          </a:xfrm>
          <a:prstGeom prst="rightArrow">
            <a:avLst>
              <a:gd name="adj1" fmla="val 51852"/>
              <a:gd name="adj2" fmla="val 64072"/>
            </a:avLst>
          </a:prstGeom>
          <a:solidFill>
            <a:srgbClr val="BEBE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1" name="テキスト ボックス 30"/>
          <p:cNvSpPr txBox="1"/>
          <p:nvPr/>
        </p:nvSpPr>
        <p:spPr>
          <a:xfrm>
            <a:off x="4534284" y="3445729"/>
            <a:ext cx="1720159" cy="461665"/>
          </a:xfrm>
          <a:prstGeom prst="rect">
            <a:avLst/>
          </a:prstGeom>
          <a:noFill/>
        </p:spPr>
        <p:txBody>
          <a:bodyPr wrap="square" rtlCol="0">
            <a:spAutoFit/>
          </a:bodyPr>
          <a:lstStyle/>
          <a:p>
            <a:r>
              <a:rPr kumimoji="1" lang="en-US" altLang="ja-JP" sz="1200" dirty="0" smtClean="0">
                <a:latin typeface="Arial" panose="020B0604020202020204" pitchFamily="34" charset="0"/>
                <a:cs typeface="Arial" panose="020B0604020202020204" pitchFamily="34" charset="0"/>
              </a:rPr>
              <a:t>Anchors can become the thermal bridge</a:t>
            </a:r>
            <a:endParaRPr kumimoji="1" lang="ja-JP" altLang="en-US" sz="1200" dirty="0">
              <a:latin typeface="Arial" panose="020B0604020202020204" pitchFamily="34" charset="0"/>
              <a:cs typeface="Arial" panose="020B0604020202020204" pitchFamily="34" charset="0"/>
            </a:endParaRPr>
          </a:p>
        </p:txBody>
      </p:sp>
      <p:sp>
        <p:nvSpPr>
          <p:cNvPr id="32" name="テキスト ボックス 31"/>
          <p:cNvSpPr txBox="1"/>
          <p:nvPr/>
        </p:nvSpPr>
        <p:spPr>
          <a:xfrm flipH="1">
            <a:off x="221708" y="4899492"/>
            <a:ext cx="3010040" cy="1287600"/>
          </a:xfrm>
          <a:prstGeom prst="rect">
            <a:avLst/>
          </a:prstGeom>
          <a:gradFill rotWithShape="1">
            <a:gsLst>
              <a:gs pos="0">
                <a:srgbClr val="FFFFFF"/>
              </a:gs>
              <a:gs pos="100000">
                <a:schemeClr val="accent4">
                  <a:lumMod val="20000"/>
                  <a:lumOff val="80000"/>
                </a:schemeClr>
              </a:gs>
            </a:gsLst>
            <a:lin ang="0" scaled="1"/>
          </a:gradFill>
          <a:ln w="12700">
            <a:solidFill>
              <a:srgbClr val="FFFFFF"/>
            </a:solidFill>
            <a:round/>
            <a:headEnd/>
            <a:tailEnd/>
          </a:ln>
          <a:effectLst/>
        </p:spPr>
        <p:txBody>
          <a:bodyPr wrap="none" lIns="66456" tIns="0" rIns="66456" bIns="21600" anchor="ctr"/>
          <a:lstStyle>
            <a:defPPr>
              <a:defRPr lang="ja-JP"/>
            </a:defPPr>
            <a:lvl1pPr defTabSz="844550">
              <a:lnSpc>
                <a:spcPct val="105000"/>
              </a:lnSpc>
              <a:spcBef>
                <a:spcPct val="0"/>
              </a:spcBef>
              <a:buFontTx/>
              <a:buNone/>
              <a:tabLst>
                <a:tab pos="1582738" algn="r"/>
                <a:tab pos="1849438" algn="r"/>
              </a:tabLst>
              <a:defRPr sz="1000">
                <a:latin typeface="ＭＳ Ｐゴシック" panose="020B0600070205080204" pitchFamily="50" charset="-128"/>
                <a:ea typeface="ＭＳ Ｐゴシック" panose="020B0600070205080204" pitchFamily="50" charset="-128"/>
              </a:defRPr>
            </a:lvl1pPr>
            <a:lvl2pPr marL="742950" indent="-285750" defTabSz="844550">
              <a:spcBef>
                <a:spcPct val="20000"/>
              </a:spcBef>
              <a:buChar char="–"/>
              <a:tabLst>
                <a:tab pos="1582738" algn="r"/>
                <a:tab pos="1849438" algn="r"/>
              </a:tabLst>
              <a:defRPr sz="2800">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sz="2400">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9pPr>
          </a:lstStyle>
          <a:p>
            <a:r>
              <a:rPr lang="en-US" altLang="ja-JP" sz="1400" dirty="0" smtClean="0">
                <a:latin typeface="Arial" panose="020B0604020202020204" pitchFamily="34" charset="0"/>
                <a:cs typeface="Arial" panose="020B0604020202020204" pitchFamily="34" charset="0"/>
              </a:rPr>
              <a:t>Proper thermal insulation </a:t>
            </a:r>
          </a:p>
          <a:p>
            <a:r>
              <a:rPr lang="en-US" altLang="ja-JP" sz="1400" dirty="0" smtClean="0">
                <a:latin typeface="Arial" panose="020B0604020202020204" pitchFamily="34" charset="0"/>
                <a:cs typeface="Arial" panose="020B0604020202020204" pitchFamily="34" charset="0"/>
              </a:rPr>
              <a:t>of pipe sleeves, window </a:t>
            </a:r>
          </a:p>
          <a:p>
            <a:r>
              <a:rPr lang="en-US" altLang="ja-JP" sz="1400" dirty="0" smtClean="0">
                <a:latin typeface="Arial" panose="020B0604020202020204" pitchFamily="34" charset="0"/>
                <a:cs typeface="Arial" panose="020B0604020202020204" pitchFamily="34" charset="0"/>
              </a:rPr>
              <a:t>sash and balconies </a:t>
            </a:r>
            <a:endParaRPr lang="ja-JP" altLang="en-US" sz="1400" dirty="0">
              <a:latin typeface="Arial" panose="020B0604020202020204" pitchFamily="34" charset="0"/>
              <a:cs typeface="Arial" panose="020B0604020202020204" pitchFamily="34" charset="0"/>
            </a:endParaRPr>
          </a:p>
        </p:txBody>
      </p:sp>
      <p:sp>
        <p:nvSpPr>
          <p:cNvPr id="34" name="AutoShape 18"/>
          <p:cNvSpPr>
            <a:spLocks noChangeArrowheads="1"/>
          </p:cNvSpPr>
          <p:nvPr/>
        </p:nvSpPr>
        <p:spPr bwMode="auto">
          <a:xfrm>
            <a:off x="2429158" y="4899492"/>
            <a:ext cx="6392362" cy="1287599"/>
          </a:xfrm>
          <a:prstGeom prst="roundRect">
            <a:avLst>
              <a:gd name="adj" fmla="val 16667"/>
            </a:avLst>
          </a:prstGeom>
          <a:solidFill>
            <a:schemeClr val="accent1">
              <a:lumMod val="60000"/>
              <a:lumOff val="40000"/>
            </a:schemeClr>
          </a:solidFill>
          <a:ln>
            <a:noFill/>
          </a:ln>
          <a:effectLst/>
        </p:spPr>
        <p:txBody>
          <a:bodyPr lIns="36000" tIns="0" rIns="3600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spcBef>
                <a:spcPct val="0"/>
              </a:spcBef>
            </a:pPr>
            <a:r>
              <a:rPr lang="en-US" altLang="ja-JP" sz="1400" dirty="0">
                <a:cs typeface="Arial" panose="020B0604020202020204" pitchFamily="34" charset="0"/>
              </a:rPr>
              <a:t>Not only fill around penetrating pipes with site-applied spray foam urethane, but also install an </a:t>
            </a:r>
            <a:r>
              <a:rPr lang="en-US" altLang="ja-JP" sz="1400" dirty="0" smtClean="0">
                <a:cs typeface="Arial" panose="020B0604020202020204" pitchFamily="34" charset="0"/>
              </a:rPr>
              <a:t>“airtight flange” on the interior side to integrate it with the airtight layer</a:t>
            </a:r>
          </a:p>
          <a:p>
            <a:pPr marL="285750" indent="-285750">
              <a:spcBef>
                <a:spcPct val="0"/>
              </a:spcBef>
            </a:pPr>
            <a:r>
              <a:rPr lang="en-US" altLang="ja-JP" sz="1400" dirty="0" smtClean="0">
                <a:cs typeface="Arial" panose="020B0604020202020204" pitchFamily="34" charset="0"/>
              </a:rPr>
              <a:t>Float window sash from the structure and </a:t>
            </a:r>
            <a:r>
              <a:rPr lang="en-US" altLang="ja-JP" sz="1400" dirty="0">
                <a:cs typeface="Arial" panose="020B0604020202020204" pitchFamily="34" charset="0"/>
              </a:rPr>
              <a:t>install insulation, </a:t>
            </a:r>
            <a:r>
              <a:rPr lang="en-US" altLang="ja-JP" sz="1400" dirty="0" smtClean="0">
                <a:cs typeface="Arial" panose="020B0604020202020204" pitchFamily="34" charset="0"/>
              </a:rPr>
              <a:t>introduce “thermal connectors” </a:t>
            </a:r>
            <a:r>
              <a:rPr lang="en-US" altLang="ja-JP" sz="1400" dirty="0">
                <a:cs typeface="Arial" panose="020B0604020202020204" pitchFamily="34" charset="0"/>
              </a:rPr>
              <a:t>to structurally separate the </a:t>
            </a:r>
            <a:r>
              <a:rPr lang="en-US" altLang="ja-JP" sz="1400" dirty="0" smtClean="0">
                <a:cs typeface="Arial" panose="020B0604020202020204" pitchFamily="34" charset="0"/>
              </a:rPr>
              <a:t>balcony edges</a:t>
            </a:r>
            <a:endParaRPr lang="en-US" altLang="ja-JP" sz="1400" dirty="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AD744761-7E8A-2B41-A42A-5CE59175D8AB}" type="slidenum">
              <a:rPr kumimoji="1" lang="ja-JP" altLang="en-US" smtClean="0"/>
              <a:t>14</a:t>
            </a:fld>
            <a:endParaRPr kumimoji="1" lang="ja-JP" altLang="en-US"/>
          </a:p>
        </p:txBody>
      </p:sp>
    </p:spTree>
    <p:extLst>
      <p:ext uri="{BB962C8B-B14F-4D97-AF65-F5344CB8AC3E}">
        <p14:creationId xmlns:p14="http://schemas.microsoft.com/office/powerpoint/2010/main" val="3289497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p:cNvSpPr txBox="1"/>
          <p:nvPr/>
        </p:nvSpPr>
        <p:spPr>
          <a:xfrm flipH="1">
            <a:off x="197559" y="1169515"/>
            <a:ext cx="3010040" cy="4742398"/>
          </a:xfrm>
          <a:prstGeom prst="rect">
            <a:avLst/>
          </a:prstGeom>
          <a:gradFill rotWithShape="1">
            <a:gsLst>
              <a:gs pos="0">
                <a:srgbClr val="FFFFFF"/>
              </a:gs>
              <a:gs pos="100000">
                <a:schemeClr val="accent4">
                  <a:lumMod val="20000"/>
                  <a:lumOff val="80000"/>
                </a:schemeClr>
              </a:gs>
            </a:gsLst>
            <a:lin ang="0" scaled="1"/>
          </a:gradFill>
          <a:ln w="12700">
            <a:solidFill>
              <a:srgbClr val="FFFFFF"/>
            </a:solidFill>
            <a:round/>
            <a:headEnd/>
            <a:tailEnd/>
          </a:ln>
          <a:effectLst/>
        </p:spPr>
        <p:txBody>
          <a:bodyPr wrap="none" lIns="66456" tIns="0" rIns="66456" bIns="21600" anchor="ctr"/>
          <a:lstStyle>
            <a:defPPr>
              <a:defRPr lang="ja-JP"/>
            </a:defPPr>
            <a:lvl1pPr defTabSz="844550">
              <a:lnSpc>
                <a:spcPct val="105000"/>
              </a:lnSpc>
              <a:spcBef>
                <a:spcPct val="0"/>
              </a:spcBef>
              <a:buFontTx/>
              <a:buNone/>
              <a:tabLst>
                <a:tab pos="1582738" algn="r"/>
                <a:tab pos="1849438" algn="r"/>
              </a:tabLst>
              <a:defRPr sz="1000">
                <a:latin typeface="ＭＳ Ｐゴシック" panose="020B0600070205080204" pitchFamily="50" charset="-128"/>
                <a:ea typeface="ＭＳ Ｐゴシック" panose="020B0600070205080204" pitchFamily="50" charset="-128"/>
              </a:defRPr>
            </a:lvl1pPr>
            <a:lvl2pPr marL="742950" indent="-285750" defTabSz="844550">
              <a:spcBef>
                <a:spcPct val="20000"/>
              </a:spcBef>
              <a:buChar char="–"/>
              <a:tabLst>
                <a:tab pos="1582738" algn="r"/>
                <a:tab pos="1849438" algn="r"/>
              </a:tabLst>
              <a:defRPr sz="2800">
                <a:latin typeface="Arial" panose="020B0604020202020204" pitchFamily="34" charset="0"/>
                <a:ea typeface="ＭＳ Ｐゴシック" panose="020B0600070205080204" pitchFamily="50" charset="-128"/>
              </a:defRPr>
            </a:lvl2pPr>
            <a:lvl3pPr marL="1143000" indent="-228600" defTabSz="844550">
              <a:spcBef>
                <a:spcPct val="20000"/>
              </a:spcBef>
              <a:buChar char="•"/>
              <a:tabLst>
                <a:tab pos="1582738" algn="r"/>
                <a:tab pos="1849438" algn="r"/>
              </a:tabLst>
              <a:defRPr sz="2400">
                <a:latin typeface="Arial" panose="020B0604020202020204" pitchFamily="34" charset="0"/>
                <a:ea typeface="ＭＳ Ｐゴシック" panose="020B0600070205080204" pitchFamily="50" charset="-128"/>
              </a:defRPr>
            </a:lvl3pPr>
            <a:lvl4pPr marL="16002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4pPr>
            <a:lvl5pPr marL="2057400" indent="-228600" defTabSz="844550">
              <a:spcBef>
                <a:spcPct val="20000"/>
              </a:spcBef>
              <a:buChar char="»"/>
              <a:tabLst>
                <a:tab pos="1582738" algn="r"/>
                <a:tab pos="1849438" algn="r"/>
              </a:tabLst>
              <a:defRPr sz="2000">
                <a:latin typeface="Arial" panose="020B0604020202020204" pitchFamily="34" charset="0"/>
                <a:ea typeface="ＭＳ Ｐゴシック" panose="020B0600070205080204" pitchFamily="50" charset="-128"/>
              </a:defRPr>
            </a:lvl5pPr>
            <a:lvl6pPr marL="25146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6pPr>
            <a:lvl7pPr marL="29718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7pPr>
            <a:lvl8pPr marL="34290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8pPr>
            <a:lvl9pPr marL="3886200" indent="-228600" defTabSz="844550" eaLnBrk="0" fontAlgn="base" hangingPunct="0">
              <a:spcBef>
                <a:spcPct val="20000"/>
              </a:spcBef>
              <a:spcAft>
                <a:spcPct val="0"/>
              </a:spcAft>
              <a:buChar char="»"/>
              <a:tabLst>
                <a:tab pos="1582738" algn="r"/>
                <a:tab pos="1849438" algn="r"/>
              </a:tabLst>
              <a:defRPr sz="2000">
                <a:latin typeface="Arial" panose="020B0604020202020204" pitchFamily="34" charset="0"/>
                <a:ea typeface="ＭＳ Ｐゴシック" panose="020B0600070205080204" pitchFamily="50" charset="-128"/>
              </a:defRPr>
            </a:lvl9pPr>
          </a:lstStyle>
          <a:p>
            <a:endParaRPr lang="ja-JP" altLang="en-US" dirty="0"/>
          </a:p>
        </p:txBody>
      </p:sp>
      <p:sp>
        <p:nvSpPr>
          <p:cNvPr id="28" name="テキスト ボックス 27"/>
          <p:cNvSpPr txBox="1"/>
          <p:nvPr/>
        </p:nvSpPr>
        <p:spPr>
          <a:xfrm>
            <a:off x="4492954" y="1782043"/>
            <a:ext cx="4139051" cy="647341"/>
          </a:xfrm>
          <a:prstGeom prst="rect">
            <a:avLst/>
          </a:prstGeom>
          <a:solidFill>
            <a:schemeClr val="accent4">
              <a:lumMod val="20000"/>
              <a:lumOff val="80000"/>
            </a:schemeClr>
          </a:solidFill>
          <a:ln>
            <a:solidFill>
              <a:schemeClr val="bg1">
                <a:lumMod val="95000"/>
              </a:schemeClr>
            </a:solidFill>
          </a:ln>
        </p:spPr>
        <p:txBody>
          <a:bodyPr wrap="square" lIns="360000" tIns="36000" rIns="36000" bIns="36000" rtlCol="0" anchor="ctr">
            <a:noAutofit/>
          </a:bodyPr>
          <a:lstStyle/>
          <a:p>
            <a:pPr marL="285750" indent="-2857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Enable financial </a:t>
            </a:r>
            <a:r>
              <a:rPr lang="en-US" altLang="ja-JP" sz="1400" dirty="0">
                <a:latin typeface="Arial" panose="020B0604020202020204" pitchFamily="34" charset="0"/>
                <a:cs typeface="Arial" panose="020B0604020202020204" pitchFamily="34" charset="0"/>
              </a:rPr>
              <a:t>institutions access green finance</a:t>
            </a:r>
            <a:endParaRPr lang="ja-JP" altLang="en-US" sz="1400" dirty="0">
              <a:latin typeface="Arial" panose="020B0604020202020204" pitchFamily="34" charset="0"/>
              <a:cs typeface="Arial" panose="020B0604020202020204" pitchFamily="34" charset="0"/>
            </a:endParaRPr>
          </a:p>
        </p:txBody>
      </p:sp>
      <p:sp>
        <p:nvSpPr>
          <p:cNvPr id="27" name="テキスト ボックス 26"/>
          <p:cNvSpPr txBox="1"/>
          <p:nvPr/>
        </p:nvSpPr>
        <p:spPr>
          <a:xfrm>
            <a:off x="4023674" y="2426340"/>
            <a:ext cx="4139051" cy="647341"/>
          </a:xfrm>
          <a:prstGeom prst="rect">
            <a:avLst/>
          </a:prstGeom>
          <a:solidFill>
            <a:schemeClr val="accent3">
              <a:lumMod val="20000"/>
              <a:lumOff val="80000"/>
            </a:schemeClr>
          </a:solidFill>
          <a:ln>
            <a:solidFill>
              <a:schemeClr val="bg1">
                <a:lumMod val="95000"/>
              </a:schemeClr>
            </a:solidFill>
          </a:ln>
        </p:spPr>
        <p:txBody>
          <a:bodyPr wrap="square" lIns="360000" tIns="36000" rIns="36000" bIns="36000" rtlCol="0" anchor="ctr">
            <a:noAutofit/>
          </a:bodyPr>
          <a:lstStyle/>
          <a:p>
            <a:pPr marL="285750" indent="-2857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Reduces carbon emission, improves indoor air quality. Avoid cellular stress response</a:t>
            </a:r>
            <a:endParaRPr lang="ja-JP" altLang="en-US" sz="1400" dirty="0">
              <a:latin typeface="Arial" panose="020B0604020202020204" pitchFamily="34" charset="0"/>
              <a:cs typeface="Arial" panose="020B0604020202020204" pitchFamily="34" charset="0"/>
            </a:endParaRPr>
          </a:p>
        </p:txBody>
      </p:sp>
      <p:sp>
        <p:nvSpPr>
          <p:cNvPr id="26" name="テキスト ボックス 25"/>
          <p:cNvSpPr txBox="1"/>
          <p:nvPr/>
        </p:nvSpPr>
        <p:spPr>
          <a:xfrm>
            <a:off x="3608711" y="3078178"/>
            <a:ext cx="4139051" cy="647341"/>
          </a:xfrm>
          <a:prstGeom prst="rect">
            <a:avLst/>
          </a:prstGeom>
          <a:solidFill>
            <a:schemeClr val="accent1">
              <a:lumMod val="20000"/>
              <a:lumOff val="80000"/>
            </a:schemeClr>
          </a:solidFill>
          <a:ln>
            <a:solidFill>
              <a:schemeClr val="bg1">
                <a:lumMod val="95000"/>
              </a:schemeClr>
            </a:solidFill>
          </a:ln>
        </p:spPr>
        <p:txBody>
          <a:bodyPr wrap="square" lIns="360000" tIns="36000" rIns="36000" bIns="36000" rtlCol="0" anchor="ctr">
            <a:noAutofit/>
          </a:bodyPr>
          <a:lstStyle/>
          <a:p>
            <a:pPr marL="285750" indent="-2857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Lower </a:t>
            </a:r>
            <a:r>
              <a:rPr lang="en-US" altLang="ja-JP" sz="1400" dirty="0">
                <a:latin typeface="Arial" panose="020B0604020202020204" pitchFamily="34" charset="0"/>
                <a:cs typeface="Arial" panose="020B0604020202020204" pitchFamily="34" charset="0"/>
              </a:rPr>
              <a:t>utility </a:t>
            </a:r>
            <a:r>
              <a:rPr lang="en-US" altLang="ja-JP" sz="1400" dirty="0" smtClean="0">
                <a:latin typeface="Arial" panose="020B0604020202020204" pitchFamily="34" charset="0"/>
                <a:cs typeface="Arial" panose="020B0604020202020204" pitchFamily="34" charset="0"/>
              </a:rPr>
              <a:t>bills, longer life span of the house</a:t>
            </a:r>
            <a:endParaRPr lang="ja-JP" altLang="en-US" sz="1400" dirty="0">
              <a:latin typeface="Arial" panose="020B0604020202020204" pitchFamily="34" charset="0"/>
              <a:cs typeface="Arial" panose="020B0604020202020204" pitchFamily="34" charset="0"/>
            </a:endParaRPr>
          </a:p>
        </p:txBody>
      </p:sp>
      <p:sp>
        <p:nvSpPr>
          <p:cNvPr id="25" name="テキスト ボックス 24"/>
          <p:cNvSpPr txBox="1"/>
          <p:nvPr/>
        </p:nvSpPr>
        <p:spPr>
          <a:xfrm>
            <a:off x="3175664" y="3730198"/>
            <a:ext cx="4139051" cy="647341"/>
          </a:xfrm>
          <a:prstGeom prst="rect">
            <a:avLst/>
          </a:prstGeom>
          <a:solidFill>
            <a:schemeClr val="accent6">
              <a:lumMod val="20000"/>
              <a:lumOff val="80000"/>
            </a:schemeClr>
          </a:solidFill>
          <a:ln>
            <a:solidFill>
              <a:schemeClr val="bg1">
                <a:lumMod val="95000"/>
              </a:schemeClr>
            </a:solidFill>
          </a:ln>
        </p:spPr>
        <p:txBody>
          <a:bodyPr wrap="square" lIns="360000" tIns="36000" rIns="36000" bIns="36000" rtlCol="0" anchor="ctr">
            <a:noAutofit/>
          </a:bodyPr>
          <a:lstStyle/>
          <a:p>
            <a:pPr marL="285750" indent="-2857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Raise </a:t>
            </a:r>
            <a:r>
              <a:rPr lang="en-US" altLang="ja-JP" sz="1400" dirty="0">
                <a:latin typeface="Arial" panose="020B0604020202020204" pitchFamily="34" charset="0"/>
                <a:cs typeface="Arial" panose="020B0604020202020204" pitchFamily="34" charset="0"/>
              </a:rPr>
              <a:t>the overall quality of the housing stock</a:t>
            </a:r>
            <a:endParaRPr lang="ja-JP" altLang="en-US" sz="14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2812499" y="4384483"/>
            <a:ext cx="4139051" cy="647341"/>
          </a:xfrm>
          <a:prstGeom prst="rect">
            <a:avLst/>
          </a:prstGeom>
          <a:solidFill>
            <a:schemeClr val="accent3">
              <a:lumMod val="20000"/>
              <a:lumOff val="80000"/>
            </a:schemeClr>
          </a:solidFill>
          <a:ln>
            <a:solidFill>
              <a:schemeClr val="bg1">
                <a:lumMod val="95000"/>
              </a:schemeClr>
            </a:solidFill>
          </a:ln>
        </p:spPr>
        <p:txBody>
          <a:bodyPr wrap="square" lIns="360000" tIns="36000" rIns="36000" bIns="36000" rtlCol="0" anchor="ctr">
            <a:noAutofit/>
          </a:bodyPr>
          <a:lstStyle/>
          <a:p>
            <a:pPr marL="285750" indent="-2857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Higher energy </a:t>
            </a:r>
            <a:r>
              <a:rPr lang="en-US" altLang="ja-JP" sz="1400" dirty="0">
                <a:latin typeface="Arial" panose="020B0604020202020204" pitchFamily="34" charset="0"/>
                <a:cs typeface="Arial" panose="020B0604020202020204" pitchFamily="34" charset="0"/>
              </a:rPr>
              <a:t>efficiency or environmental </a:t>
            </a:r>
            <a:r>
              <a:rPr lang="en-US" altLang="ja-JP" sz="1400" dirty="0" smtClean="0">
                <a:latin typeface="Arial" panose="020B0604020202020204" pitchFamily="34" charset="0"/>
                <a:cs typeface="Arial" panose="020B0604020202020204" pitchFamily="34" charset="0"/>
              </a:rPr>
              <a:t>standards will increase the housing quality</a:t>
            </a:r>
            <a:endParaRPr lang="ja-JP" altLang="en-US" sz="1400" dirty="0">
              <a:latin typeface="Arial" panose="020B0604020202020204" pitchFamily="34" charset="0"/>
              <a:cs typeface="Arial" panose="020B0604020202020204" pitchFamily="34" charset="0"/>
            </a:endParaRPr>
          </a:p>
        </p:txBody>
      </p:sp>
      <p:sp>
        <p:nvSpPr>
          <p:cNvPr id="19" name="テキスト ボックス 18"/>
          <p:cNvSpPr txBox="1"/>
          <p:nvPr/>
        </p:nvSpPr>
        <p:spPr>
          <a:xfrm>
            <a:off x="2361331" y="5031824"/>
            <a:ext cx="4139051" cy="647341"/>
          </a:xfrm>
          <a:prstGeom prst="rect">
            <a:avLst/>
          </a:prstGeom>
          <a:solidFill>
            <a:schemeClr val="accent2">
              <a:lumMod val="20000"/>
              <a:lumOff val="80000"/>
            </a:schemeClr>
          </a:solidFill>
          <a:ln>
            <a:solidFill>
              <a:schemeClr val="bg1">
                <a:lumMod val="95000"/>
              </a:schemeClr>
            </a:solidFill>
          </a:ln>
        </p:spPr>
        <p:txBody>
          <a:bodyPr wrap="square" lIns="360000" tIns="36000" rIns="36000" bIns="36000" rtlCol="0" anchor="ctr">
            <a:noAutofit/>
          </a:bodyPr>
          <a:lstStyle/>
          <a:p>
            <a:pPr marL="285750" indent="-2857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Preferential interest rate lowers cost of funding</a:t>
            </a:r>
            <a:endParaRPr lang="ja-JP" altLang="en-US" sz="1400" dirty="0">
              <a:latin typeface="Arial" panose="020B0604020202020204" pitchFamily="34" charset="0"/>
              <a:cs typeface="Arial" panose="020B0604020202020204" pitchFamily="34" charset="0"/>
            </a:endParaRPr>
          </a:p>
        </p:txBody>
      </p:sp>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7.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Ensuring Housing Quality Through Financial Instruments</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24" name="AutoShape 43"/>
          <p:cNvSpPr>
            <a:spLocks noChangeArrowheads="1"/>
          </p:cNvSpPr>
          <p:nvPr/>
        </p:nvSpPr>
        <p:spPr bwMode="auto">
          <a:xfrm>
            <a:off x="197559" y="785588"/>
            <a:ext cx="8777108" cy="326200"/>
          </a:xfrm>
          <a:prstGeom prst="roundRect">
            <a:avLst>
              <a:gd name="adj" fmla="val 5921"/>
            </a:avLst>
          </a:prstGeom>
          <a:gradFill rotWithShape="1">
            <a:gsLst>
              <a:gs pos="0">
                <a:srgbClr val="BAE4D9"/>
              </a:gs>
              <a:gs pos="100000">
                <a:srgbClr val="FFFFFF"/>
              </a:gs>
            </a:gsLst>
            <a:lin ang="0" scaled="1"/>
          </a:gradFill>
          <a:ln>
            <a:noFill/>
          </a:ln>
          <a:effectLst/>
          <a:extLst>
            <a:ext uri="{91240B29-F687-4F45-9708-019B960494DF}">
              <a14:hiddenLine xmlns:a14="http://schemas.microsoft.com/office/drawing/2010/main" w="9525" algn="ctr">
                <a:solidFill>
                  <a:srgbClr val="CCDAE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21600" anchor="ctr"/>
          <a:lstStyle>
            <a:lvl1pPr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None/>
            </a:pPr>
            <a:r>
              <a:rPr lang="ja-JP" altLang="en-US" sz="1400" dirty="0" smtClean="0">
                <a:solidFill>
                  <a:srgbClr val="005728"/>
                </a:solidFill>
              </a:rPr>
              <a:t>  ■</a:t>
            </a:r>
            <a:r>
              <a:rPr lang="en-US" altLang="ja-JP" sz="1400" dirty="0" smtClean="0"/>
              <a:t>Offering preferential interest rate on green housing loan will promote building of quality housings</a:t>
            </a:r>
            <a:endParaRPr lang="en-US" altLang="ja-JP" sz="1400" dirty="0"/>
          </a:p>
        </p:txBody>
      </p:sp>
      <p:sp>
        <p:nvSpPr>
          <p:cNvPr id="11" name="AutoShape 47"/>
          <p:cNvSpPr>
            <a:spLocks noChangeArrowheads="1"/>
          </p:cNvSpPr>
          <p:nvPr/>
        </p:nvSpPr>
        <p:spPr bwMode="auto">
          <a:xfrm>
            <a:off x="790160" y="5031824"/>
            <a:ext cx="1800000" cy="648000"/>
          </a:xfrm>
          <a:prstGeom prst="chevron">
            <a:avLst>
              <a:gd name="adj" fmla="val 30816"/>
            </a:avLst>
          </a:prstGeom>
          <a:solidFill>
            <a:schemeClr val="accent2"/>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Financial</a:t>
            </a:r>
          </a:p>
          <a:p>
            <a:pPr algn="ctr">
              <a:spcBef>
                <a:spcPct val="0"/>
              </a:spcBef>
              <a:buNone/>
            </a:pPr>
            <a:r>
              <a:rPr lang="en-US" altLang="ja-JP" sz="1400" dirty="0" smtClean="0">
                <a:solidFill>
                  <a:schemeClr val="bg1"/>
                </a:solidFill>
              </a:rPr>
              <a:t>incentive</a:t>
            </a:r>
            <a:endParaRPr lang="en-US" altLang="ja-JP" sz="1400" dirty="0">
              <a:solidFill>
                <a:schemeClr val="bg1"/>
              </a:solidFill>
            </a:endParaRPr>
          </a:p>
        </p:txBody>
      </p:sp>
      <p:sp>
        <p:nvSpPr>
          <p:cNvPr id="12" name="AutoShape 47"/>
          <p:cNvSpPr>
            <a:spLocks noChangeArrowheads="1"/>
          </p:cNvSpPr>
          <p:nvPr/>
        </p:nvSpPr>
        <p:spPr bwMode="auto">
          <a:xfrm>
            <a:off x="2061526" y="3078178"/>
            <a:ext cx="1800000" cy="648000"/>
          </a:xfrm>
          <a:prstGeom prst="chevron">
            <a:avLst>
              <a:gd name="adj" fmla="val 30816"/>
            </a:avLst>
          </a:prstGeom>
          <a:solidFill>
            <a:schemeClr val="accent1">
              <a:lumMod val="75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 Long-term</a:t>
            </a:r>
            <a:br>
              <a:rPr lang="en-US" altLang="ja-JP" sz="1400" dirty="0" smtClean="0">
                <a:solidFill>
                  <a:schemeClr val="bg1"/>
                </a:solidFill>
              </a:rPr>
            </a:br>
            <a:r>
              <a:rPr lang="en-US" altLang="ja-JP" sz="1400" dirty="0" smtClean="0">
                <a:solidFill>
                  <a:schemeClr val="bg1"/>
                </a:solidFill>
              </a:rPr>
              <a:t>cost savings</a:t>
            </a:r>
            <a:endParaRPr lang="en-US" altLang="ja-JP" sz="1400" dirty="0">
              <a:solidFill>
                <a:schemeClr val="bg1"/>
              </a:solidFill>
            </a:endParaRPr>
          </a:p>
        </p:txBody>
      </p:sp>
      <p:sp>
        <p:nvSpPr>
          <p:cNvPr id="13" name="AutoShape 47"/>
          <p:cNvSpPr>
            <a:spLocks noChangeArrowheads="1"/>
          </p:cNvSpPr>
          <p:nvPr/>
        </p:nvSpPr>
        <p:spPr bwMode="auto">
          <a:xfrm>
            <a:off x="2476485" y="2426340"/>
            <a:ext cx="1800000" cy="648000"/>
          </a:xfrm>
          <a:prstGeom prst="chevron">
            <a:avLst>
              <a:gd name="adj" fmla="val 30816"/>
            </a:avLst>
          </a:prstGeom>
          <a:solidFill>
            <a:srgbClr val="00B050"/>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 Environmental</a:t>
            </a:r>
            <a:br>
              <a:rPr lang="en-US" altLang="ja-JP" sz="1400" dirty="0" smtClean="0">
                <a:solidFill>
                  <a:schemeClr val="bg1"/>
                </a:solidFill>
              </a:rPr>
            </a:br>
            <a:r>
              <a:rPr lang="en-US" altLang="ja-JP" sz="1400" dirty="0" smtClean="0">
                <a:solidFill>
                  <a:schemeClr val="bg1"/>
                </a:solidFill>
              </a:rPr>
              <a:t>benefit</a:t>
            </a:r>
            <a:endParaRPr lang="en-US" altLang="ja-JP" sz="1400" dirty="0">
              <a:solidFill>
                <a:schemeClr val="bg1"/>
              </a:solidFill>
            </a:endParaRPr>
          </a:p>
        </p:txBody>
      </p:sp>
      <p:sp>
        <p:nvSpPr>
          <p:cNvPr id="14" name="AutoShape 47"/>
          <p:cNvSpPr>
            <a:spLocks noChangeArrowheads="1"/>
          </p:cNvSpPr>
          <p:nvPr/>
        </p:nvSpPr>
        <p:spPr bwMode="auto">
          <a:xfrm>
            <a:off x="2900517" y="1782043"/>
            <a:ext cx="1800000" cy="648000"/>
          </a:xfrm>
          <a:prstGeom prst="chevron">
            <a:avLst>
              <a:gd name="adj" fmla="val 30816"/>
            </a:avLst>
          </a:prstGeom>
          <a:solidFill>
            <a:schemeClr val="accent4">
              <a:lumMod val="75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 Policy alignment</a:t>
            </a:r>
            <a:br>
              <a:rPr lang="en-US" altLang="ja-JP" sz="1400" dirty="0" smtClean="0">
                <a:solidFill>
                  <a:schemeClr val="bg1"/>
                </a:solidFill>
              </a:rPr>
            </a:br>
            <a:r>
              <a:rPr lang="en-US" altLang="ja-JP" sz="1400" dirty="0" smtClean="0">
                <a:solidFill>
                  <a:schemeClr val="bg1"/>
                </a:solidFill>
              </a:rPr>
              <a:t>Access to funding</a:t>
            </a:r>
            <a:endParaRPr lang="en-US" altLang="ja-JP" sz="1400" dirty="0">
              <a:solidFill>
                <a:schemeClr val="bg1"/>
              </a:solidFill>
            </a:endParaRPr>
          </a:p>
        </p:txBody>
      </p:sp>
      <p:sp>
        <p:nvSpPr>
          <p:cNvPr id="15" name="AutoShape 47"/>
          <p:cNvSpPr>
            <a:spLocks noChangeArrowheads="1"/>
          </p:cNvSpPr>
          <p:nvPr/>
        </p:nvSpPr>
        <p:spPr bwMode="auto">
          <a:xfrm>
            <a:off x="1201976" y="4384483"/>
            <a:ext cx="1800000" cy="648000"/>
          </a:xfrm>
          <a:prstGeom prst="chevron">
            <a:avLst>
              <a:gd name="adj" fmla="val 30816"/>
            </a:avLst>
          </a:prstGeom>
          <a:solidFill>
            <a:srgbClr val="005728"/>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Higher standard</a:t>
            </a:r>
          </a:p>
          <a:p>
            <a:pPr algn="ctr">
              <a:spcBef>
                <a:spcPct val="0"/>
              </a:spcBef>
              <a:buNone/>
            </a:pPr>
            <a:r>
              <a:rPr lang="en-US" altLang="ja-JP" sz="1400" dirty="0" smtClean="0">
                <a:solidFill>
                  <a:schemeClr val="bg1"/>
                </a:solidFill>
              </a:rPr>
              <a:t>adaptation</a:t>
            </a:r>
            <a:endParaRPr lang="en-US" altLang="ja-JP" sz="1400" dirty="0">
              <a:solidFill>
                <a:schemeClr val="bg1"/>
              </a:solidFill>
            </a:endParaRPr>
          </a:p>
        </p:txBody>
      </p:sp>
      <p:sp>
        <p:nvSpPr>
          <p:cNvPr id="16" name="AutoShape 47"/>
          <p:cNvSpPr>
            <a:spLocks noChangeArrowheads="1"/>
          </p:cNvSpPr>
          <p:nvPr/>
        </p:nvSpPr>
        <p:spPr bwMode="auto">
          <a:xfrm>
            <a:off x="1628464" y="3730198"/>
            <a:ext cx="1800000" cy="648000"/>
          </a:xfrm>
          <a:prstGeom prst="chevron">
            <a:avLst>
              <a:gd name="adj" fmla="val 30816"/>
            </a:avLst>
          </a:prstGeom>
          <a:solidFill>
            <a:schemeClr val="accent6">
              <a:lumMod val="50000"/>
            </a:schemeClr>
          </a:solidFill>
          <a:ln>
            <a:noFill/>
          </a:ln>
          <a:effectLs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400" dirty="0" smtClean="0">
                <a:solidFill>
                  <a:schemeClr val="bg1"/>
                </a:solidFill>
              </a:rPr>
              <a:t>Market</a:t>
            </a:r>
            <a:br>
              <a:rPr lang="en-US" altLang="ja-JP" sz="1400" dirty="0" smtClean="0">
                <a:solidFill>
                  <a:schemeClr val="bg1"/>
                </a:solidFill>
              </a:rPr>
            </a:br>
            <a:r>
              <a:rPr lang="en-US" altLang="ja-JP" sz="1400" dirty="0" smtClean="0">
                <a:solidFill>
                  <a:schemeClr val="bg1"/>
                </a:solidFill>
              </a:rPr>
              <a:t>transformation</a:t>
            </a:r>
            <a:endParaRPr lang="en-US" altLang="ja-JP" sz="1400" dirty="0">
              <a:solidFill>
                <a:schemeClr val="bg1"/>
              </a:solidFill>
            </a:endParaRPr>
          </a:p>
        </p:txBody>
      </p:sp>
      <p:sp>
        <p:nvSpPr>
          <p:cNvPr id="32" name="テキスト ボックス 31"/>
          <p:cNvSpPr txBox="1"/>
          <p:nvPr/>
        </p:nvSpPr>
        <p:spPr>
          <a:xfrm>
            <a:off x="790160" y="1285590"/>
            <a:ext cx="7841846" cy="416177"/>
          </a:xfrm>
          <a:prstGeom prst="rect">
            <a:avLst/>
          </a:prstGeom>
          <a:solidFill>
            <a:schemeClr val="accent3">
              <a:lumMod val="20000"/>
              <a:lumOff val="80000"/>
            </a:schemeClr>
          </a:solidFill>
          <a:ln w="38100">
            <a:solidFill>
              <a:schemeClr val="accent3">
                <a:lumMod val="75000"/>
              </a:schemeClr>
            </a:solidFill>
          </a:ln>
          <a:effectLst>
            <a:outerShdw blurRad="50800" dist="38100" dir="2700000" algn="tl" rotWithShape="0">
              <a:prstClr val="black">
                <a:alpha val="40000"/>
              </a:prstClr>
            </a:outerShdw>
          </a:effectLst>
        </p:spPr>
        <p:txBody>
          <a:bodyPr wrap="square" rtlCol="0" anchor="ctr" anchorCtr="0">
            <a:noAutofit/>
          </a:bodyPr>
          <a:lstStyle/>
          <a:p>
            <a:pPr algn="ctr"/>
            <a:r>
              <a:rPr lang="en-US" altLang="ja-JP" sz="1400" dirty="0" smtClean="0">
                <a:latin typeface="Arial" panose="020B0604020202020204" pitchFamily="34" charset="0"/>
                <a:cs typeface="Arial" panose="020B0604020202020204" pitchFamily="34" charset="0"/>
              </a:rPr>
              <a:t>Expected outcomes of preferential </a:t>
            </a:r>
            <a:r>
              <a:rPr lang="en-US" altLang="ja-JP" sz="1400" dirty="0">
                <a:latin typeface="Arial" panose="020B0604020202020204" pitchFamily="34" charset="0"/>
                <a:cs typeface="Arial" panose="020B0604020202020204" pitchFamily="34" charset="0"/>
              </a:rPr>
              <a:t>interest rate </a:t>
            </a:r>
            <a:r>
              <a:rPr lang="en-US" altLang="ja-JP" sz="1400" dirty="0" smtClean="0">
                <a:latin typeface="Arial" panose="020B0604020202020204" pitchFamily="34" charset="0"/>
                <a:cs typeface="Arial" panose="020B0604020202020204" pitchFamily="34" charset="0"/>
              </a:rPr>
              <a:t>applied </a:t>
            </a:r>
            <a:r>
              <a:rPr lang="en-US" altLang="ja-JP" sz="1400" dirty="0">
                <a:latin typeface="Arial" panose="020B0604020202020204" pitchFamily="34" charset="0"/>
                <a:cs typeface="Arial" panose="020B0604020202020204" pitchFamily="34" charset="0"/>
              </a:rPr>
              <a:t>green housing loan </a:t>
            </a:r>
            <a:endParaRPr kumimoji="1" lang="ja-JP" altLang="en-US" sz="1400" dirty="0">
              <a:latin typeface="Arial" panose="020B0604020202020204" pitchFamily="34" charset="0"/>
              <a:cs typeface="Arial" panose="020B0604020202020204" pitchFamily="34" charset="0"/>
            </a:endParaRPr>
          </a:p>
        </p:txBody>
      </p:sp>
      <p:sp>
        <p:nvSpPr>
          <p:cNvPr id="8" name="スライド番号プレースホルダー 7"/>
          <p:cNvSpPr>
            <a:spLocks noGrp="1"/>
          </p:cNvSpPr>
          <p:nvPr>
            <p:ph type="sldNum" sz="quarter" idx="12"/>
          </p:nvPr>
        </p:nvSpPr>
        <p:spPr/>
        <p:txBody>
          <a:bodyPr/>
          <a:lstStyle/>
          <a:p>
            <a:fld id="{AD744761-7E8A-2B41-A42A-5CE59175D8AB}" type="slidenum">
              <a:rPr kumimoji="1" lang="ja-JP" altLang="en-US" smtClean="0"/>
              <a:t>15</a:t>
            </a:fld>
            <a:endParaRPr kumimoji="1" lang="ja-JP" altLang="en-US"/>
          </a:p>
        </p:txBody>
      </p:sp>
      <p:sp>
        <p:nvSpPr>
          <p:cNvPr id="22" name="正方形/長方形 21"/>
          <p:cNvSpPr/>
          <p:nvPr/>
        </p:nvSpPr>
        <p:spPr>
          <a:xfrm>
            <a:off x="4745764" y="1826895"/>
            <a:ext cx="3746385" cy="528222"/>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endParaRPr kumimoji="1" lang="ja-JP" altLang="en-US" sz="12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075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56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1.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Development of Housing Performance Standards in Japan</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14" name="テキスト ボックス 13"/>
          <p:cNvSpPr txBox="1"/>
          <p:nvPr/>
        </p:nvSpPr>
        <p:spPr>
          <a:xfrm>
            <a:off x="197559" y="1088335"/>
            <a:ext cx="8777108" cy="5122342"/>
          </a:xfrm>
          <a:prstGeom prst="rect">
            <a:avLst/>
          </a:prstGeom>
          <a:solidFill>
            <a:schemeClr val="bg1">
              <a:lumMod val="95000"/>
            </a:schemeClr>
          </a:solidFill>
          <a:ln>
            <a:solidFill>
              <a:schemeClr val="bg1">
                <a:lumMod val="95000"/>
              </a:schemeClr>
            </a:solidFill>
          </a:ln>
        </p:spPr>
        <p:txBody>
          <a:bodyPr wrap="square" rtlCol="0">
            <a:noAutofit/>
          </a:bodyPr>
          <a:lstStyle/>
          <a:p>
            <a:endParaRPr lang="ja-JP" altLang="en-US" dirty="0"/>
          </a:p>
        </p:txBody>
      </p:sp>
      <p:sp>
        <p:nvSpPr>
          <p:cNvPr id="15" name="Text Box 6"/>
          <p:cNvSpPr txBox="1">
            <a:spLocks noChangeArrowheads="1"/>
          </p:cNvSpPr>
          <p:nvPr/>
        </p:nvSpPr>
        <p:spPr bwMode="auto">
          <a:xfrm>
            <a:off x="467931" y="765829"/>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sz="1400" b="1" dirty="0" smtClean="0">
                <a:solidFill>
                  <a:srgbClr val="FFFFFF"/>
                </a:solidFill>
                <a:latin typeface="Arial" panose="020B0604020202020204" pitchFamily="34" charset="0"/>
                <a:ea typeface="メイリオ" panose="020B0604030504040204" pitchFamily="50" charset="-128"/>
                <a:cs typeface="Arial" panose="020B0604020202020204" pitchFamily="34" charset="0"/>
              </a:rPr>
              <a:t>Introduction of Housing Performance Standard</a:t>
            </a:r>
            <a:endParaRPr lang="en-US" sz="14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16" name="Text Box 6"/>
          <p:cNvSpPr txBox="1">
            <a:spLocks noChangeArrowheads="1"/>
          </p:cNvSpPr>
          <p:nvPr/>
        </p:nvSpPr>
        <p:spPr bwMode="auto">
          <a:xfrm>
            <a:off x="197559" y="765829"/>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17" name="テキスト ボックス 16"/>
          <p:cNvSpPr txBox="1"/>
          <p:nvPr/>
        </p:nvSpPr>
        <p:spPr>
          <a:xfrm>
            <a:off x="260930" y="1134479"/>
            <a:ext cx="8673441" cy="956871"/>
          </a:xfrm>
          <a:prstGeom prst="rect">
            <a:avLst/>
          </a:prstGeom>
          <a:noFill/>
          <a:ln>
            <a:noFill/>
          </a:ln>
        </p:spPr>
        <p:txBody>
          <a:bodyPr wrap="square" rtlCol="0" anchor="ctr">
            <a:noAutofit/>
          </a:bodyPr>
          <a:lstStyle/>
          <a:p>
            <a:pPr marL="171450" indent="-1714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The Housing Performance Standard in Japan refers to a set of regulations and guidelines designed to ensure the quality, safety, and sustainability of residential </a:t>
            </a:r>
            <a:r>
              <a:rPr lang="en-US" altLang="ja-JP" sz="1400" dirty="0" smtClean="0">
                <a:latin typeface="Arial" panose="020B0604020202020204" pitchFamily="34" charset="0"/>
                <a:cs typeface="Arial" panose="020B0604020202020204" pitchFamily="34" charset="0"/>
              </a:rPr>
              <a:t>buildings</a:t>
            </a:r>
          </a:p>
          <a:p>
            <a:pPr marL="171450" indent="-1714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These </a:t>
            </a:r>
            <a:r>
              <a:rPr lang="en-US" altLang="ja-JP" sz="1400" dirty="0">
                <a:latin typeface="Arial" panose="020B0604020202020204" pitchFamily="34" charset="0"/>
                <a:cs typeface="Arial" panose="020B0604020202020204" pitchFamily="34" charset="0"/>
              </a:rPr>
              <a:t>standards were introduced to promote high-quality housing, improve residential safety, and address issues such as disaster resilience, energy efficiency, and environmental </a:t>
            </a:r>
            <a:r>
              <a:rPr lang="en-US" altLang="ja-JP" sz="1400" dirty="0" smtClean="0">
                <a:latin typeface="Arial" panose="020B0604020202020204" pitchFamily="34" charset="0"/>
                <a:cs typeface="Arial" panose="020B0604020202020204" pitchFamily="34" charset="0"/>
              </a:rPr>
              <a:t>sustainability</a:t>
            </a:r>
            <a:endParaRPr lang="ja-JP" altLang="en-US" sz="1400" dirty="0">
              <a:latin typeface="Arial" panose="020B0604020202020204" pitchFamily="34" charset="0"/>
              <a:cs typeface="Arial" panose="020B0604020202020204" pitchFamily="34" charset="0"/>
            </a:endParaRPr>
          </a:p>
        </p:txBody>
      </p:sp>
      <p:sp>
        <p:nvSpPr>
          <p:cNvPr id="19" name="AutoShape 47"/>
          <p:cNvSpPr>
            <a:spLocks noChangeArrowheads="1"/>
          </p:cNvSpPr>
          <p:nvPr/>
        </p:nvSpPr>
        <p:spPr bwMode="auto">
          <a:xfrm>
            <a:off x="414714" y="2151457"/>
            <a:ext cx="2556845" cy="504825"/>
          </a:xfrm>
          <a:prstGeom prst="chevron">
            <a:avLst>
              <a:gd name="adj" fmla="val 30816"/>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en-US" altLang="ja-JP" sz="1600" dirty="0" smtClean="0">
                <a:solidFill>
                  <a:schemeClr val="bg1"/>
                </a:solidFill>
              </a:rPr>
              <a:t>1945 -1950s</a:t>
            </a:r>
            <a:endParaRPr lang="en-US" altLang="ja-JP" sz="1600" dirty="0">
              <a:solidFill>
                <a:schemeClr val="bg1"/>
              </a:solidFill>
            </a:endParaRPr>
          </a:p>
        </p:txBody>
      </p:sp>
      <p:sp>
        <p:nvSpPr>
          <p:cNvPr id="20" name="AutoShape 48"/>
          <p:cNvSpPr>
            <a:spLocks noChangeArrowheads="1"/>
          </p:cNvSpPr>
          <p:nvPr/>
        </p:nvSpPr>
        <p:spPr bwMode="auto">
          <a:xfrm>
            <a:off x="3322619" y="2151457"/>
            <a:ext cx="2556845" cy="504825"/>
          </a:xfrm>
          <a:prstGeom prst="chevron">
            <a:avLst>
              <a:gd name="adj" fmla="val 30816"/>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bg1"/>
                </a:solidFill>
              </a:rPr>
              <a:t>1960s – 1990s</a:t>
            </a:r>
            <a:endParaRPr lang="en-US" altLang="ja-JP" sz="1600" dirty="0">
              <a:solidFill>
                <a:schemeClr val="bg1"/>
              </a:solidFill>
            </a:endParaRPr>
          </a:p>
        </p:txBody>
      </p:sp>
      <p:sp>
        <p:nvSpPr>
          <p:cNvPr id="21" name="AutoShape 49"/>
          <p:cNvSpPr>
            <a:spLocks noChangeArrowheads="1"/>
          </p:cNvSpPr>
          <p:nvPr/>
        </p:nvSpPr>
        <p:spPr bwMode="auto">
          <a:xfrm>
            <a:off x="6230524" y="2151457"/>
            <a:ext cx="2556845" cy="504825"/>
          </a:xfrm>
          <a:prstGeom prst="chevron">
            <a:avLst>
              <a:gd name="adj" fmla="val 30816"/>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dirty="0" smtClean="0">
                <a:solidFill>
                  <a:schemeClr val="bg1"/>
                </a:solidFill>
              </a:rPr>
              <a:t>2000 - Present</a:t>
            </a:r>
            <a:endParaRPr lang="en-US" altLang="ja-JP" sz="1600" dirty="0">
              <a:solidFill>
                <a:schemeClr val="bg1"/>
              </a:solidFill>
            </a:endParaRPr>
          </a:p>
        </p:txBody>
      </p:sp>
      <p:sp>
        <p:nvSpPr>
          <p:cNvPr id="22" name="AutoShape 26"/>
          <p:cNvSpPr>
            <a:spLocks noChangeArrowheads="1"/>
          </p:cNvSpPr>
          <p:nvPr/>
        </p:nvSpPr>
        <p:spPr bwMode="auto">
          <a:xfrm>
            <a:off x="471817" y="2710576"/>
            <a:ext cx="2439905" cy="3346192"/>
          </a:xfrm>
          <a:prstGeom prst="roundRect">
            <a:avLst>
              <a:gd name="adj" fmla="val 4338"/>
            </a:avLst>
          </a:prstGeom>
          <a:solidFill>
            <a:srgbClr val="C9E7AB"/>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0"/>
          <a:lstStyle>
            <a:lvl1pPr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lnSpc>
                <a:spcPct val="105000"/>
              </a:lnSpc>
            </a:pPr>
            <a:r>
              <a:rPr lang="en-US" altLang="ja-JP" sz="1400" dirty="0">
                <a:cs typeface="Arial" panose="020B0604020202020204" pitchFamily="34" charset="0"/>
              </a:rPr>
              <a:t>After </a:t>
            </a:r>
            <a:r>
              <a:rPr lang="en-US" altLang="ja-JP" sz="1400" dirty="0" smtClean="0">
                <a:solidFill>
                  <a:schemeClr val="accent6">
                    <a:lumMod val="75000"/>
                  </a:schemeClr>
                </a:solidFill>
                <a:cs typeface="Arial" panose="020B0604020202020204" pitchFamily="34" charset="0"/>
              </a:rPr>
              <a:t>the WWII</a:t>
            </a:r>
            <a:r>
              <a:rPr lang="en-US" altLang="ja-JP" sz="1400" dirty="0">
                <a:cs typeface="Arial" panose="020B0604020202020204" pitchFamily="34" charset="0"/>
              </a:rPr>
              <a:t>, Japan faced a severe housing </a:t>
            </a:r>
            <a:r>
              <a:rPr lang="en-US" altLang="ja-JP" sz="1400" dirty="0" smtClean="0">
                <a:cs typeface="Arial" panose="020B0604020202020204" pitchFamily="34" charset="0"/>
              </a:rPr>
              <a:t>shortage</a:t>
            </a:r>
          </a:p>
          <a:p>
            <a:pPr marL="285750" indent="-285750">
              <a:lnSpc>
                <a:spcPct val="105000"/>
              </a:lnSpc>
            </a:pPr>
            <a:r>
              <a:rPr lang="en-US" altLang="ja-JP" sz="1400" dirty="0" smtClean="0">
                <a:cs typeface="Arial" panose="020B0604020202020204" pitchFamily="34" charset="0"/>
              </a:rPr>
              <a:t>Lack </a:t>
            </a:r>
            <a:r>
              <a:rPr lang="en-US" altLang="ja-JP" sz="1400" dirty="0">
                <a:cs typeface="Arial" panose="020B0604020202020204" pitchFamily="34" charset="0"/>
              </a:rPr>
              <a:t>of standardized housing performance criteria </a:t>
            </a:r>
            <a:r>
              <a:rPr lang="en-US" altLang="ja-JP" sz="1400" dirty="0" smtClean="0">
                <a:cs typeface="Arial" panose="020B0604020202020204" pitchFamily="34" charset="0"/>
              </a:rPr>
              <a:t>hindered safety</a:t>
            </a:r>
            <a:r>
              <a:rPr lang="en-US" altLang="ja-JP" sz="1400" dirty="0">
                <a:cs typeface="Arial" panose="020B0604020202020204" pitchFamily="34" charset="0"/>
              </a:rPr>
              <a:t>, durability, and </a:t>
            </a:r>
            <a:r>
              <a:rPr lang="en-US" altLang="ja-JP" sz="1400" dirty="0" smtClean="0">
                <a:cs typeface="Arial" panose="020B0604020202020204" pitchFamily="34" charset="0"/>
              </a:rPr>
              <a:t>comfort</a:t>
            </a:r>
            <a:endParaRPr lang="en-US" altLang="ja-JP" sz="1400" dirty="0">
              <a:cs typeface="Arial" panose="020B0604020202020204" pitchFamily="34" charset="0"/>
            </a:endParaRPr>
          </a:p>
        </p:txBody>
      </p:sp>
      <p:sp>
        <p:nvSpPr>
          <p:cNvPr id="23" name="AutoShape 26"/>
          <p:cNvSpPr>
            <a:spLocks noChangeArrowheads="1"/>
          </p:cNvSpPr>
          <p:nvPr/>
        </p:nvSpPr>
        <p:spPr bwMode="auto">
          <a:xfrm>
            <a:off x="3379722" y="2710576"/>
            <a:ext cx="2439905" cy="3346192"/>
          </a:xfrm>
          <a:prstGeom prst="roundRect">
            <a:avLst>
              <a:gd name="adj" fmla="val 4338"/>
            </a:avLst>
          </a:prstGeom>
          <a:solidFill>
            <a:srgbClr val="C9E7AB"/>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0"/>
          <a:lstStyle>
            <a:lvl1pPr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lnSpc>
                <a:spcPct val="105000"/>
              </a:lnSpc>
            </a:pPr>
            <a:r>
              <a:rPr lang="en-US" altLang="ja-JP" sz="1400" dirty="0">
                <a:cs typeface="Arial" panose="020B0604020202020204" pitchFamily="34" charset="0"/>
              </a:rPr>
              <a:t>Rapid economic growth and urbanization </a:t>
            </a:r>
            <a:r>
              <a:rPr lang="en-US" altLang="ja-JP" sz="1400" dirty="0" smtClean="0">
                <a:cs typeface="Arial" panose="020B0604020202020204" pitchFamily="34" charset="0"/>
              </a:rPr>
              <a:t>increased </a:t>
            </a:r>
            <a:r>
              <a:rPr lang="en-US" altLang="ja-JP" sz="1400" dirty="0">
                <a:cs typeface="Arial" panose="020B0604020202020204" pitchFamily="34" charset="0"/>
              </a:rPr>
              <a:t>the demand for better </a:t>
            </a:r>
            <a:r>
              <a:rPr lang="en-US" altLang="ja-JP" sz="1400" dirty="0" smtClean="0">
                <a:cs typeface="Arial" panose="020B0604020202020204" pitchFamily="34" charset="0"/>
              </a:rPr>
              <a:t>housing</a:t>
            </a:r>
          </a:p>
          <a:p>
            <a:pPr marL="285750" indent="-285750">
              <a:lnSpc>
                <a:spcPct val="105000"/>
              </a:lnSpc>
            </a:pPr>
            <a:r>
              <a:rPr lang="en-US" altLang="ja-JP" sz="1400" dirty="0">
                <a:solidFill>
                  <a:schemeClr val="accent6">
                    <a:lumMod val="75000"/>
                  </a:schemeClr>
                </a:solidFill>
                <a:cs typeface="Arial" panose="020B0604020202020204" pitchFamily="34" charset="0"/>
              </a:rPr>
              <a:t>The Great </a:t>
            </a:r>
            <a:r>
              <a:rPr lang="en-US" altLang="ja-JP" sz="1400" dirty="0" smtClean="0">
                <a:solidFill>
                  <a:schemeClr val="accent6">
                    <a:lumMod val="75000"/>
                  </a:schemeClr>
                </a:solidFill>
                <a:cs typeface="Arial" panose="020B0604020202020204" pitchFamily="34" charset="0"/>
              </a:rPr>
              <a:t>Hanshin-Awaji </a:t>
            </a:r>
            <a:r>
              <a:rPr lang="en-US" altLang="ja-JP" sz="1400" dirty="0">
                <a:solidFill>
                  <a:schemeClr val="accent6">
                    <a:lumMod val="75000"/>
                  </a:schemeClr>
                </a:solidFill>
                <a:cs typeface="Arial" panose="020B0604020202020204" pitchFamily="34" charset="0"/>
              </a:rPr>
              <a:t>Earthquake (1995) </a:t>
            </a:r>
            <a:r>
              <a:rPr lang="en-US" altLang="ja-JP" sz="1400" dirty="0" smtClean="0">
                <a:cs typeface="Arial" panose="020B0604020202020204" pitchFamily="34" charset="0"/>
              </a:rPr>
              <a:t>revealed vulnerabilities against earthquakes</a:t>
            </a:r>
            <a:endParaRPr lang="en-US" altLang="ja-JP" sz="1400" dirty="0">
              <a:cs typeface="Arial" panose="020B0604020202020204" pitchFamily="34" charset="0"/>
            </a:endParaRPr>
          </a:p>
        </p:txBody>
      </p:sp>
      <p:sp>
        <p:nvSpPr>
          <p:cNvPr id="24" name="AutoShape 26"/>
          <p:cNvSpPr>
            <a:spLocks noChangeArrowheads="1"/>
          </p:cNvSpPr>
          <p:nvPr/>
        </p:nvSpPr>
        <p:spPr bwMode="auto">
          <a:xfrm>
            <a:off x="6287626" y="2710576"/>
            <a:ext cx="2439905" cy="3346192"/>
          </a:xfrm>
          <a:prstGeom prst="roundRect">
            <a:avLst>
              <a:gd name="adj" fmla="val 4338"/>
            </a:avLst>
          </a:prstGeom>
          <a:solidFill>
            <a:srgbClr val="C9E7AB"/>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0"/>
          <a:lstStyle>
            <a:lvl1pPr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lnSpc>
                <a:spcPct val="105000"/>
              </a:lnSpc>
            </a:pPr>
            <a:r>
              <a:rPr lang="en-US" altLang="ja-JP" sz="1400" dirty="0">
                <a:solidFill>
                  <a:schemeClr val="accent6">
                    <a:lumMod val="75000"/>
                  </a:schemeClr>
                </a:solidFill>
                <a:cs typeface="Arial" panose="020B0604020202020204" pitchFamily="34" charset="0"/>
              </a:rPr>
              <a:t>Housing Quality Assurance Act (HQAA) </a:t>
            </a:r>
            <a:r>
              <a:rPr lang="en-US" altLang="ja-JP" sz="1400" dirty="0">
                <a:cs typeface="Arial" panose="020B0604020202020204" pitchFamily="34" charset="0"/>
              </a:rPr>
              <a:t>was introduced </a:t>
            </a:r>
            <a:r>
              <a:rPr lang="en-US" altLang="ja-JP" sz="1400" dirty="0" smtClean="0">
                <a:cs typeface="Arial" panose="020B0604020202020204" pitchFamily="34" charset="0"/>
              </a:rPr>
              <a:t>to achieve higher-quality housing</a:t>
            </a:r>
          </a:p>
          <a:p>
            <a:pPr marL="285750" indent="-285750">
              <a:lnSpc>
                <a:spcPct val="105000"/>
              </a:lnSpc>
            </a:pPr>
            <a:r>
              <a:rPr lang="en-US" altLang="ja-JP" sz="1400" dirty="0" smtClean="0">
                <a:solidFill>
                  <a:schemeClr val="accent6">
                    <a:lumMod val="75000"/>
                  </a:schemeClr>
                </a:solidFill>
                <a:cs typeface="Arial" panose="020B0604020202020204" pitchFamily="34" charset="0"/>
              </a:rPr>
              <a:t>HQAA</a:t>
            </a:r>
            <a:r>
              <a:rPr lang="en-US" altLang="ja-JP" sz="1400" dirty="0" smtClean="0">
                <a:cs typeface="Arial" panose="020B0604020202020204" pitchFamily="34" charset="0"/>
              </a:rPr>
              <a:t> established </a:t>
            </a:r>
            <a:r>
              <a:rPr lang="en-US" altLang="ja-JP" sz="1400" dirty="0" smtClean="0">
                <a:solidFill>
                  <a:schemeClr val="accent6">
                    <a:lumMod val="75000"/>
                  </a:schemeClr>
                </a:solidFill>
                <a:cs typeface="Arial" panose="020B0604020202020204" pitchFamily="34" charset="0"/>
              </a:rPr>
              <a:t>Housing </a:t>
            </a:r>
            <a:r>
              <a:rPr lang="en-US" altLang="ja-JP" sz="1400" dirty="0">
                <a:solidFill>
                  <a:schemeClr val="accent6">
                    <a:lumMod val="75000"/>
                  </a:schemeClr>
                </a:solidFill>
                <a:cs typeface="Arial" panose="020B0604020202020204" pitchFamily="34" charset="0"/>
              </a:rPr>
              <a:t>Performance Indication System</a:t>
            </a:r>
            <a:r>
              <a:rPr lang="en-US" altLang="ja-JP" sz="1400" dirty="0">
                <a:cs typeface="Arial" panose="020B0604020202020204" pitchFamily="34" charset="0"/>
              </a:rPr>
              <a:t>, a standardized framework for evaluating housing </a:t>
            </a:r>
            <a:r>
              <a:rPr lang="en-US" altLang="ja-JP" sz="1400" dirty="0" smtClean="0">
                <a:cs typeface="Arial" panose="020B0604020202020204" pitchFamily="34" charset="0"/>
              </a:rPr>
              <a:t>performance</a:t>
            </a:r>
          </a:p>
          <a:p>
            <a:pPr marL="285750" indent="-285750">
              <a:lnSpc>
                <a:spcPct val="105000"/>
              </a:lnSpc>
            </a:pPr>
            <a:r>
              <a:rPr lang="en-US" altLang="ja-JP" sz="1400" dirty="0" smtClean="0">
                <a:cs typeface="Arial" panose="020B0604020202020204" pitchFamily="34" charset="0"/>
              </a:rPr>
              <a:t>The System was </a:t>
            </a:r>
            <a:r>
              <a:rPr lang="en-US" altLang="ja-JP" sz="1400" dirty="0" smtClean="0">
                <a:solidFill>
                  <a:schemeClr val="accent6">
                    <a:lumMod val="75000"/>
                  </a:schemeClr>
                </a:solidFill>
                <a:cs typeface="Arial" panose="020B0604020202020204" pitchFamily="34" charset="0"/>
              </a:rPr>
              <a:t>expanded to include existing homes in 2002</a:t>
            </a:r>
            <a:endParaRPr lang="en-US" altLang="ja-JP" sz="1400" dirty="0">
              <a:solidFill>
                <a:schemeClr val="accent6">
                  <a:lumMod val="75000"/>
                </a:schemeClr>
              </a:solidFill>
              <a:cs typeface="Arial" panose="020B0604020202020204" pitchFamily="34" charset="0"/>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25" y="4428091"/>
            <a:ext cx="1757433" cy="1554744"/>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5641" y="4624693"/>
            <a:ext cx="1744018" cy="1376248"/>
          </a:xfrm>
          <a:prstGeom prst="rect">
            <a:avLst/>
          </a:prstGeom>
        </p:spPr>
      </p:pic>
      <p:sp>
        <p:nvSpPr>
          <p:cNvPr id="5" name="スライド番号プレースホルダー 4"/>
          <p:cNvSpPr>
            <a:spLocks noGrp="1"/>
          </p:cNvSpPr>
          <p:nvPr>
            <p:ph type="sldNum" sz="quarter" idx="12"/>
          </p:nvPr>
        </p:nvSpPr>
        <p:spPr/>
        <p:txBody>
          <a:bodyPr/>
          <a:lstStyle/>
          <a:p>
            <a:fld id="{AD744761-7E8A-2B41-A42A-5CE59175D8AB}" type="slidenum">
              <a:rPr kumimoji="1" lang="ja-JP" altLang="en-US" smtClean="0"/>
              <a:t>2</a:t>
            </a:fld>
            <a:endParaRPr kumimoji="1" lang="ja-JP" altLang="en-US"/>
          </a:p>
        </p:txBody>
      </p:sp>
    </p:spTree>
    <p:extLst>
      <p:ext uri="{BB962C8B-B14F-4D97-AF65-F5344CB8AC3E}">
        <p14:creationId xmlns:p14="http://schemas.microsoft.com/office/powerpoint/2010/main" val="180144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186999" y="2140373"/>
            <a:ext cx="8777108" cy="3475064"/>
          </a:xfrm>
          <a:prstGeom prst="rect">
            <a:avLst/>
          </a:prstGeom>
          <a:solidFill>
            <a:schemeClr val="bg1">
              <a:lumMod val="95000"/>
            </a:schemeClr>
          </a:solidFill>
          <a:ln>
            <a:solidFill>
              <a:schemeClr val="bg1">
                <a:lumMod val="95000"/>
              </a:schemeClr>
            </a:solidFill>
          </a:ln>
        </p:spPr>
        <p:txBody>
          <a:bodyPr wrap="square" rtlCol="0">
            <a:noAutofit/>
          </a:bodyPr>
          <a:lstStyle/>
          <a:p>
            <a:endParaRPr lang="ja-JP" altLang="en-US" dirty="0"/>
          </a:p>
        </p:txBody>
      </p:sp>
      <p:sp>
        <p:nvSpPr>
          <p:cNvPr id="14" name="テキスト ボックス 13"/>
          <p:cNvSpPr txBox="1"/>
          <p:nvPr/>
        </p:nvSpPr>
        <p:spPr>
          <a:xfrm>
            <a:off x="197559" y="1034017"/>
            <a:ext cx="8777108" cy="1027175"/>
          </a:xfrm>
          <a:prstGeom prst="rect">
            <a:avLst/>
          </a:prstGeom>
          <a:solidFill>
            <a:schemeClr val="bg1">
              <a:lumMod val="95000"/>
            </a:schemeClr>
          </a:solidFill>
          <a:ln>
            <a:solidFill>
              <a:schemeClr val="bg1">
                <a:lumMod val="95000"/>
              </a:schemeClr>
            </a:solidFill>
          </a:ln>
        </p:spPr>
        <p:txBody>
          <a:bodyPr wrap="square" rtlCol="0">
            <a:noAutofit/>
          </a:bodyPr>
          <a:lstStyle/>
          <a:p>
            <a:endParaRPr lang="ja-JP" altLang="en-US" dirty="0"/>
          </a:p>
        </p:txBody>
      </p:sp>
      <p:pic>
        <p:nvPicPr>
          <p:cNvPr id="8" name="図 7"/>
          <p:cNvPicPr>
            <a:picLocks noChangeAspect="1"/>
          </p:cNvPicPr>
          <p:nvPr/>
        </p:nvPicPr>
        <p:blipFill>
          <a:blip r:embed="rId3"/>
          <a:stretch>
            <a:fillRect/>
          </a:stretch>
        </p:blipFill>
        <p:spPr>
          <a:xfrm>
            <a:off x="8615889" y="2596733"/>
            <a:ext cx="220443" cy="2657624"/>
          </a:xfrm>
          <a:prstGeom prst="rect">
            <a:avLst/>
          </a:prstGeom>
        </p:spPr>
      </p:pic>
      <p:pic>
        <p:nvPicPr>
          <p:cNvPr id="37" name="図 36"/>
          <p:cNvPicPr>
            <a:picLocks noChangeAspect="1"/>
          </p:cNvPicPr>
          <p:nvPr/>
        </p:nvPicPr>
        <p:blipFill>
          <a:blip r:embed="rId4"/>
          <a:stretch>
            <a:fillRect/>
          </a:stretch>
        </p:blipFill>
        <p:spPr>
          <a:xfrm>
            <a:off x="315250" y="2581847"/>
            <a:ext cx="8324442" cy="207056"/>
          </a:xfrm>
          <a:prstGeom prst="rect">
            <a:avLst/>
          </a:prstGeom>
        </p:spPr>
      </p:pic>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1.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Development of Housing Performance Standards in Japan</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15" name="Text Box 6"/>
          <p:cNvSpPr txBox="1">
            <a:spLocks noChangeArrowheads="1"/>
          </p:cNvSpPr>
          <p:nvPr/>
        </p:nvSpPr>
        <p:spPr bwMode="auto">
          <a:xfrm>
            <a:off x="467931" y="765829"/>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sz="1400" b="1" dirty="0" smtClean="0">
                <a:solidFill>
                  <a:srgbClr val="FFFFFF"/>
                </a:solidFill>
                <a:latin typeface="Arial" panose="020B0604020202020204" pitchFamily="34" charset="0"/>
                <a:ea typeface="メイリオ" panose="020B0604030504040204" pitchFamily="50" charset="-128"/>
                <a:cs typeface="Arial" panose="020B0604020202020204" pitchFamily="34" charset="0"/>
              </a:rPr>
              <a:t>Effective since April 1, 2000</a:t>
            </a:r>
            <a:endParaRPr lang="en-US" sz="14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16" name="Text Box 6"/>
          <p:cNvSpPr txBox="1">
            <a:spLocks noChangeArrowheads="1"/>
          </p:cNvSpPr>
          <p:nvPr/>
        </p:nvSpPr>
        <p:spPr bwMode="auto">
          <a:xfrm>
            <a:off x="197559" y="765829"/>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17" name="テキスト ボックス 16"/>
          <p:cNvSpPr txBox="1"/>
          <p:nvPr/>
        </p:nvSpPr>
        <p:spPr>
          <a:xfrm>
            <a:off x="333356" y="1118145"/>
            <a:ext cx="8521082" cy="795965"/>
          </a:xfrm>
          <a:prstGeom prst="rect">
            <a:avLst/>
          </a:prstGeom>
          <a:noFill/>
          <a:ln>
            <a:noFill/>
          </a:ln>
        </p:spPr>
        <p:txBody>
          <a:bodyPr wrap="square" rtlCol="0" anchor="ctr">
            <a:noAutofit/>
          </a:bodyPr>
          <a:lstStyle/>
          <a:p>
            <a:pPr marL="171450" indent="-1714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The </a:t>
            </a:r>
            <a:r>
              <a:rPr lang="en-US" altLang="ja-JP" sz="1400" dirty="0" smtClean="0">
                <a:latin typeface="Arial" panose="020B0604020202020204" pitchFamily="34" charset="0"/>
                <a:cs typeface="Arial" panose="020B0604020202020204" pitchFamily="34" charset="0"/>
              </a:rPr>
              <a:t>aim of </a:t>
            </a:r>
            <a:r>
              <a:rPr lang="en-US" altLang="ja-JP" sz="1400" dirty="0" smtClean="0">
                <a:solidFill>
                  <a:schemeClr val="accent6">
                    <a:lumMod val="75000"/>
                  </a:schemeClr>
                </a:solidFill>
                <a:latin typeface="Arial" panose="020B0604020202020204" pitchFamily="34" charset="0"/>
                <a:cs typeface="Arial" panose="020B0604020202020204" pitchFamily="34" charset="0"/>
              </a:rPr>
              <a:t>Housing Performance Indication System</a:t>
            </a:r>
            <a:r>
              <a:rPr lang="en-US" altLang="ja-JP" sz="1400" dirty="0" smtClean="0">
                <a:latin typeface="Arial" panose="020B0604020202020204" pitchFamily="34" charset="0"/>
                <a:cs typeface="Arial" panose="020B0604020202020204" pitchFamily="34" charset="0"/>
              </a:rPr>
              <a:t> was </a:t>
            </a:r>
            <a:r>
              <a:rPr lang="en-US" altLang="ja-JP" sz="1400" dirty="0">
                <a:latin typeface="Arial" panose="020B0604020202020204" pitchFamily="34" charset="0"/>
                <a:cs typeface="Arial" panose="020B0604020202020204" pitchFamily="34" charset="0"/>
              </a:rPr>
              <a:t>to </a:t>
            </a:r>
            <a:r>
              <a:rPr lang="en-US" altLang="ja-JP" sz="1400" dirty="0">
                <a:solidFill>
                  <a:schemeClr val="accent6">
                    <a:lumMod val="75000"/>
                  </a:schemeClr>
                </a:solidFill>
                <a:latin typeface="Arial" panose="020B0604020202020204" pitchFamily="34" charset="0"/>
                <a:cs typeface="Arial" panose="020B0604020202020204" pitchFamily="34" charset="0"/>
              </a:rPr>
              <a:t>establish a </a:t>
            </a:r>
            <a:r>
              <a:rPr lang="en-US" altLang="ja-JP" sz="1400" dirty="0" smtClean="0">
                <a:solidFill>
                  <a:schemeClr val="accent6">
                    <a:lumMod val="75000"/>
                  </a:schemeClr>
                </a:solidFill>
                <a:latin typeface="Arial" panose="020B0604020202020204" pitchFamily="34" charset="0"/>
                <a:cs typeface="Arial" panose="020B0604020202020204" pitchFamily="34" charset="0"/>
              </a:rPr>
              <a:t>housing market in which </a:t>
            </a:r>
            <a:r>
              <a:rPr lang="en-US" altLang="ja-JP" sz="1400" dirty="0">
                <a:solidFill>
                  <a:schemeClr val="accent6">
                    <a:lumMod val="75000"/>
                  </a:schemeClr>
                </a:solidFill>
                <a:latin typeface="Arial" panose="020B0604020202020204" pitchFamily="34" charset="0"/>
                <a:cs typeface="Arial" panose="020B0604020202020204" pitchFamily="34" charset="0"/>
              </a:rPr>
              <a:t>individuals can confidently purchase high-quality </a:t>
            </a:r>
            <a:r>
              <a:rPr lang="en-US" altLang="ja-JP" sz="1400" dirty="0" smtClean="0">
                <a:solidFill>
                  <a:schemeClr val="accent6">
                    <a:lumMod val="75000"/>
                  </a:schemeClr>
                </a:solidFill>
                <a:latin typeface="Arial" panose="020B0604020202020204" pitchFamily="34" charset="0"/>
                <a:cs typeface="Arial" panose="020B0604020202020204" pitchFamily="34" charset="0"/>
              </a:rPr>
              <a:t>housing</a:t>
            </a:r>
          </a:p>
          <a:p>
            <a:pPr marL="171450" indent="-1714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Although </a:t>
            </a:r>
            <a:r>
              <a:rPr lang="en-US" altLang="ja-JP" sz="1400" dirty="0">
                <a:solidFill>
                  <a:schemeClr val="accent6">
                    <a:lumMod val="75000"/>
                  </a:schemeClr>
                </a:solidFill>
                <a:latin typeface="Arial" panose="020B0604020202020204" pitchFamily="34" charset="0"/>
                <a:cs typeface="Arial" panose="020B0604020202020204" pitchFamily="34" charset="0"/>
              </a:rPr>
              <a:t>the </a:t>
            </a:r>
            <a:r>
              <a:rPr lang="en-US" altLang="ja-JP" sz="1400" dirty="0" smtClean="0">
                <a:solidFill>
                  <a:schemeClr val="accent6">
                    <a:lumMod val="75000"/>
                  </a:schemeClr>
                </a:solidFill>
                <a:latin typeface="Arial" panose="020B0604020202020204" pitchFamily="34" charset="0"/>
                <a:cs typeface="Arial" panose="020B0604020202020204" pitchFamily="34" charset="0"/>
              </a:rPr>
              <a:t>System </a:t>
            </a:r>
            <a:r>
              <a:rPr lang="en-US" altLang="ja-JP" sz="1400" dirty="0">
                <a:solidFill>
                  <a:schemeClr val="accent6">
                    <a:lumMod val="75000"/>
                  </a:schemeClr>
                </a:solidFill>
                <a:latin typeface="Arial" panose="020B0604020202020204" pitchFamily="34" charset="0"/>
                <a:cs typeface="Arial" panose="020B0604020202020204" pitchFamily="34" charset="0"/>
              </a:rPr>
              <a:t>is voluntary</a:t>
            </a:r>
            <a:r>
              <a:rPr lang="en-US" altLang="ja-JP" sz="1400" dirty="0">
                <a:latin typeface="Arial" panose="020B0604020202020204" pitchFamily="34" charset="0"/>
                <a:cs typeface="Arial" panose="020B0604020202020204" pitchFamily="34" charset="0"/>
              </a:rPr>
              <a:t>, many developers and builders participate to demonstrate the quality of their housing and gain a competitive advantage in the </a:t>
            </a:r>
            <a:r>
              <a:rPr lang="en-US" altLang="ja-JP" sz="1400" dirty="0" smtClean="0">
                <a:latin typeface="Arial" panose="020B0604020202020204" pitchFamily="34" charset="0"/>
                <a:cs typeface="Arial" panose="020B0604020202020204" pitchFamily="34" charset="0"/>
              </a:rPr>
              <a:t>market</a:t>
            </a:r>
            <a:endParaRPr lang="ja-JP" altLang="en-US" sz="1400" dirty="0">
              <a:latin typeface="Arial" panose="020B0604020202020204" pitchFamily="34" charset="0"/>
              <a:cs typeface="Arial" panose="020B0604020202020204" pitchFamily="34" charset="0"/>
            </a:endParaRPr>
          </a:p>
        </p:txBody>
      </p:sp>
      <p:sp>
        <p:nvSpPr>
          <p:cNvPr id="18" name="テキスト ボックス 17"/>
          <p:cNvSpPr txBox="1"/>
          <p:nvPr/>
        </p:nvSpPr>
        <p:spPr>
          <a:xfrm>
            <a:off x="197559" y="5957194"/>
            <a:ext cx="5560445" cy="246221"/>
          </a:xfrm>
          <a:prstGeom prst="rect">
            <a:avLst/>
          </a:prstGeom>
          <a:noFill/>
        </p:spPr>
        <p:txBody>
          <a:bodyPr wrap="square" rtlCol="0">
            <a:spAutoFit/>
          </a:bodyPr>
          <a:lstStyle/>
          <a:p>
            <a:r>
              <a:rPr kumimoji="1" lang="en-US" altLang="ja-JP" sz="1000" dirty="0" smtClean="0">
                <a:latin typeface="Arial" panose="020B0604020202020204" pitchFamily="34" charset="0"/>
                <a:cs typeface="Arial" panose="020B0604020202020204" pitchFamily="34" charset="0"/>
              </a:rPr>
              <a:t>Source: The Association for Evaluating and Labeling Housing Performance </a:t>
            </a:r>
            <a:endParaRPr kumimoji="1" lang="ja-JP" altLang="en-US" sz="1000" dirty="0">
              <a:latin typeface="Arial" panose="020B0604020202020204" pitchFamily="34" charset="0"/>
              <a:cs typeface="Arial" panose="020B0604020202020204" pitchFamily="34" charset="0"/>
            </a:endParaRPr>
          </a:p>
        </p:txBody>
      </p:sp>
      <p:pic>
        <p:nvPicPr>
          <p:cNvPr id="5" name="図 4"/>
          <p:cNvPicPr>
            <a:picLocks noChangeAspect="1"/>
          </p:cNvPicPr>
          <p:nvPr/>
        </p:nvPicPr>
        <p:blipFill>
          <a:blip r:embed="rId5"/>
          <a:stretch>
            <a:fillRect/>
          </a:stretch>
        </p:blipFill>
        <p:spPr>
          <a:xfrm>
            <a:off x="304970" y="2721749"/>
            <a:ext cx="3624239" cy="2337677"/>
          </a:xfrm>
          <a:prstGeom prst="rect">
            <a:avLst/>
          </a:prstGeom>
        </p:spPr>
      </p:pic>
      <p:pic>
        <p:nvPicPr>
          <p:cNvPr id="6" name="図 5"/>
          <p:cNvPicPr>
            <a:picLocks noChangeAspect="1"/>
          </p:cNvPicPr>
          <p:nvPr/>
        </p:nvPicPr>
        <p:blipFill>
          <a:blip r:embed="rId6"/>
          <a:stretch>
            <a:fillRect/>
          </a:stretch>
        </p:blipFill>
        <p:spPr>
          <a:xfrm>
            <a:off x="3928085" y="2785120"/>
            <a:ext cx="4701327" cy="2337677"/>
          </a:xfrm>
          <a:prstGeom prst="rect">
            <a:avLst/>
          </a:prstGeom>
        </p:spPr>
      </p:pic>
      <p:sp>
        <p:nvSpPr>
          <p:cNvPr id="27" name="AutoShape 10"/>
          <p:cNvSpPr>
            <a:spLocks noChangeArrowheads="1"/>
          </p:cNvSpPr>
          <p:nvPr/>
        </p:nvSpPr>
        <p:spPr bwMode="auto">
          <a:xfrm>
            <a:off x="561319" y="3569092"/>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a:cs typeface="Arial" panose="020B0604020202020204" pitchFamily="34" charset="0"/>
              </a:rPr>
              <a:t>Structural </a:t>
            </a:r>
            <a:r>
              <a:rPr lang="en-US" altLang="ja-JP" sz="1200" dirty="0" smtClean="0">
                <a:cs typeface="Arial" panose="020B0604020202020204" pitchFamily="34" charset="0"/>
              </a:rPr>
              <a:t>stability</a:t>
            </a:r>
            <a:endParaRPr lang="en-US" altLang="ja-JP" sz="1200" dirty="0">
              <a:cs typeface="Arial" panose="020B0604020202020204" pitchFamily="34" charset="0"/>
            </a:endParaRPr>
          </a:p>
        </p:txBody>
      </p:sp>
      <p:sp>
        <p:nvSpPr>
          <p:cNvPr id="28" name="AutoShape 10"/>
          <p:cNvSpPr>
            <a:spLocks noChangeArrowheads="1"/>
          </p:cNvSpPr>
          <p:nvPr/>
        </p:nvSpPr>
        <p:spPr bwMode="auto">
          <a:xfrm>
            <a:off x="2336967" y="3569092"/>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smtClean="0">
                <a:cs typeface="Arial" panose="020B0604020202020204" pitchFamily="34" charset="0"/>
              </a:rPr>
              <a:t>Safety during fire</a:t>
            </a:r>
            <a:endParaRPr lang="en-US" altLang="ja-JP" sz="1200" dirty="0">
              <a:cs typeface="Arial" panose="020B0604020202020204" pitchFamily="34" charset="0"/>
            </a:endParaRPr>
          </a:p>
        </p:txBody>
      </p:sp>
      <p:pic>
        <p:nvPicPr>
          <p:cNvPr id="7" name="図 6"/>
          <p:cNvPicPr>
            <a:picLocks noChangeAspect="1"/>
          </p:cNvPicPr>
          <p:nvPr/>
        </p:nvPicPr>
        <p:blipFill>
          <a:blip r:embed="rId4"/>
          <a:stretch>
            <a:fillRect/>
          </a:stretch>
        </p:blipFill>
        <p:spPr>
          <a:xfrm>
            <a:off x="295917" y="5047301"/>
            <a:ext cx="8531362" cy="346958"/>
          </a:xfrm>
          <a:prstGeom prst="rect">
            <a:avLst/>
          </a:prstGeom>
        </p:spPr>
      </p:pic>
      <p:sp>
        <p:nvSpPr>
          <p:cNvPr id="29" name="AutoShape 10"/>
          <p:cNvSpPr>
            <a:spLocks noChangeArrowheads="1"/>
          </p:cNvSpPr>
          <p:nvPr/>
        </p:nvSpPr>
        <p:spPr bwMode="auto">
          <a:xfrm>
            <a:off x="561318" y="4747106"/>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smtClean="0">
                <a:cs typeface="Arial" panose="020B0604020202020204" pitchFamily="34" charset="0"/>
              </a:rPr>
              <a:t>Reduction of deterioration </a:t>
            </a:r>
            <a:endParaRPr lang="en-US" altLang="ja-JP" sz="1200" dirty="0">
              <a:cs typeface="Arial" panose="020B0604020202020204" pitchFamily="34" charset="0"/>
            </a:endParaRPr>
          </a:p>
        </p:txBody>
      </p:sp>
      <p:sp>
        <p:nvSpPr>
          <p:cNvPr id="30" name="AutoShape 10"/>
          <p:cNvSpPr>
            <a:spLocks noChangeArrowheads="1"/>
          </p:cNvSpPr>
          <p:nvPr/>
        </p:nvSpPr>
        <p:spPr bwMode="auto">
          <a:xfrm>
            <a:off x="2344343" y="4730980"/>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smtClean="0">
                <a:cs typeface="Arial" panose="020B0604020202020204" pitchFamily="34" charset="0"/>
              </a:rPr>
              <a:t>Consideration of maintenance</a:t>
            </a:r>
            <a:endParaRPr lang="en-US" altLang="ja-JP" sz="1200" dirty="0">
              <a:cs typeface="Arial" panose="020B0604020202020204" pitchFamily="34" charset="0"/>
            </a:endParaRPr>
          </a:p>
        </p:txBody>
      </p:sp>
      <p:sp>
        <p:nvSpPr>
          <p:cNvPr id="31" name="AutoShape 10"/>
          <p:cNvSpPr>
            <a:spLocks noChangeArrowheads="1"/>
          </p:cNvSpPr>
          <p:nvPr/>
        </p:nvSpPr>
        <p:spPr bwMode="auto">
          <a:xfrm>
            <a:off x="3900533" y="3585687"/>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smtClean="0">
                <a:cs typeface="Arial" panose="020B0604020202020204" pitchFamily="34" charset="0"/>
              </a:rPr>
              <a:t>Thermal environment</a:t>
            </a:r>
            <a:endParaRPr lang="en-US" altLang="ja-JP" sz="1200" dirty="0">
              <a:cs typeface="Arial" panose="020B0604020202020204" pitchFamily="34" charset="0"/>
            </a:endParaRPr>
          </a:p>
        </p:txBody>
      </p:sp>
      <p:sp>
        <p:nvSpPr>
          <p:cNvPr id="32" name="AutoShape 10"/>
          <p:cNvSpPr>
            <a:spLocks noChangeArrowheads="1"/>
          </p:cNvSpPr>
          <p:nvPr/>
        </p:nvSpPr>
        <p:spPr bwMode="auto">
          <a:xfrm>
            <a:off x="5612810" y="3585687"/>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smtClean="0">
                <a:cs typeface="Arial" panose="020B0604020202020204" pitchFamily="34" charset="0"/>
              </a:rPr>
              <a:t>Air quality</a:t>
            </a:r>
            <a:endParaRPr lang="en-US" altLang="ja-JP" sz="1200" dirty="0">
              <a:cs typeface="Arial" panose="020B0604020202020204" pitchFamily="34" charset="0"/>
            </a:endParaRPr>
          </a:p>
        </p:txBody>
      </p:sp>
      <p:sp>
        <p:nvSpPr>
          <p:cNvPr id="33" name="AutoShape 10"/>
          <p:cNvSpPr>
            <a:spLocks noChangeArrowheads="1"/>
          </p:cNvSpPr>
          <p:nvPr/>
        </p:nvSpPr>
        <p:spPr bwMode="auto">
          <a:xfrm>
            <a:off x="3900532" y="4799913"/>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smtClean="0">
                <a:cs typeface="Arial" panose="020B0604020202020204" pitchFamily="34" charset="0"/>
              </a:rPr>
              <a:t>Acoustic environment</a:t>
            </a:r>
            <a:endParaRPr lang="en-US" altLang="ja-JP" sz="1200" dirty="0">
              <a:cs typeface="Arial" panose="020B0604020202020204" pitchFamily="34" charset="0"/>
            </a:endParaRPr>
          </a:p>
        </p:txBody>
      </p:sp>
      <p:sp>
        <p:nvSpPr>
          <p:cNvPr id="34" name="AutoShape 10"/>
          <p:cNvSpPr>
            <a:spLocks noChangeArrowheads="1"/>
          </p:cNvSpPr>
          <p:nvPr/>
        </p:nvSpPr>
        <p:spPr bwMode="auto">
          <a:xfrm>
            <a:off x="5620186" y="4783787"/>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smtClean="0">
                <a:cs typeface="Arial" panose="020B0604020202020204" pitchFamily="34" charset="0"/>
              </a:rPr>
              <a:t>Consideration for the elderlies</a:t>
            </a:r>
            <a:endParaRPr lang="en-US" altLang="ja-JP" sz="1200" dirty="0">
              <a:cs typeface="Arial" panose="020B0604020202020204" pitchFamily="34" charset="0"/>
            </a:endParaRPr>
          </a:p>
        </p:txBody>
      </p:sp>
      <p:sp>
        <p:nvSpPr>
          <p:cNvPr id="35" name="AutoShape 10"/>
          <p:cNvSpPr>
            <a:spLocks noChangeArrowheads="1"/>
          </p:cNvSpPr>
          <p:nvPr/>
        </p:nvSpPr>
        <p:spPr bwMode="auto">
          <a:xfrm>
            <a:off x="7231860" y="3584183"/>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smtClean="0">
                <a:cs typeface="Arial" panose="020B0604020202020204" pitchFamily="34" charset="0"/>
              </a:rPr>
              <a:t>Light and visual environment</a:t>
            </a:r>
            <a:endParaRPr lang="en-US" altLang="ja-JP" sz="1200" dirty="0">
              <a:cs typeface="Arial" panose="020B0604020202020204" pitchFamily="34" charset="0"/>
            </a:endParaRPr>
          </a:p>
        </p:txBody>
      </p:sp>
      <p:sp>
        <p:nvSpPr>
          <p:cNvPr id="36" name="AutoShape 10"/>
          <p:cNvSpPr>
            <a:spLocks noChangeArrowheads="1"/>
          </p:cNvSpPr>
          <p:nvPr/>
        </p:nvSpPr>
        <p:spPr bwMode="auto">
          <a:xfrm>
            <a:off x="7239236" y="4782283"/>
            <a:ext cx="1475715" cy="384721"/>
          </a:xfrm>
          <a:prstGeom prst="roundRect">
            <a:avLst>
              <a:gd name="adj" fmla="val 9028"/>
            </a:avLst>
          </a:prstGeom>
          <a:solidFill>
            <a:srgbClr val="FFFFFF"/>
          </a:solidFill>
          <a:ln w="9525">
            <a:solidFill>
              <a:srgbClr val="66A02C"/>
            </a:solidFill>
            <a:round/>
            <a:headEnd/>
            <a:tailEnd/>
          </a:ln>
          <a:effectLst/>
          <a:extLs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90000" tIns="0" rIns="90000" bIns="14400" anchor="ctr"/>
          <a:lstStyle>
            <a:lvl1pPr marL="127000" indent="-127000"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ctr">
              <a:lnSpc>
                <a:spcPct val="110000"/>
              </a:lnSpc>
              <a:buClr>
                <a:srgbClr val="66A02C"/>
              </a:buClr>
              <a:buSzPct val="80000"/>
              <a:buNone/>
            </a:pPr>
            <a:r>
              <a:rPr lang="en-US" altLang="ja-JP" sz="1200" dirty="0" smtClean="0">
                <a:cs typeface="Arial" panose="020B0604020202020204" pitchFamily="34" charset="0"/>
              </a:rPr>
              <a:t>Security measures</a:t>
            </a:r>
            <a:endParaRPr lang="en-US" altLang="ja-JP" sz="1200" dirty="0">
              <a:cs typeface="Arial" panose="020B0604020202020204" pitchFamily="34" charset="0"/>
            </a:endParaRPr>
          </a:p>
        </p:txBody>
      </p:sp>
      <p:sp>
        <p:nvSpPr>
          <p:cNvPr id="39" name="Text Box 6"/>
          <p:cNvSpPr txBox="1">
            <a:spLocks noChangeArrowheads="1"/>
          </p:cNvSpPr>
          <p:nvPr/>
        </p:nvSpPr>
        <p:spPr bwMode="auto">
          <a:xfrm>
            <a:off x="457372" y="2134737"/>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sz="1400" b="1" dirty="0" smtClean="0">
                <a:solidFill>
                  <a:srgbClr val="FFFFFF"/>
                </a:solidFill>
                <a:latin typeface="Arial" panose="020B0604020202020204" pitchFamily="34" charset="0"/>
                <a:ea typeface="メイリオ" panose="020B0604030504040204" pitchFamily="50" charset="-128"/>
                <a:cs typeface="Arial" panose="020B0604020202020204" pitchFamily="34" charset="0"/>
              </a:rPr>
              <a:t>10 key evaluation criteria of measuring housing performance</a:t>
            </a:r>
            <a:endParaRPr lang="en-US" sz="14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40" name="Text Box 6"/>
          <p:cNvSpPr txBox="1">
            <a:spLocks noChangeArrowheads="1"/>
          </p:cNvSpPr>
          <p:nvPr/>
        </p:nvSpPr>
        <p:spPr bwMode="auto">
          <a:xfrm>
            <a:off x="187000" y="2134737"/>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3" name="正方形/長方形 2"/>
          <p:cNvSpPr/>
          <p:nvPr/>
        </p:nvSpPr>
        <p:spPr>
          <a:xfrm>
            <a:off x="315250" y="2581847"/>
            <a:ext cx="8512029" cy="2812412"/>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AD744761-7E8A-2B41-A42A-5CE59175D8AB}" type="slidenum">
              <a:rPr kumimoji="1" lang="ja-JP" altLang="en-US" smtClean="0"/>
              <a:t>3</a:t>
            </a:fld>
            <a:endParaRPr kumimoji="1" lang="ja-JP" altLang="en-US"/>
          </a:p>
        </p:txBody>
      </p:sp>
    </p:spTree>
    <p:extLst>
      <p:ext uri="{BB962C8B-B14F-4D97-AF65-F5344CB8AC3E}">
        <p14:creationId xmlns:p14="http://schemas.microsoft.com/office/powerpoint/2010/main" val="51246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186999" y="2019331"/>
            <a:ext cx="8777108" cy="888711"/>
          </a:xfrm>
          <a:prstGeom prst="rect">
            <a:avLst/>
          </a:prstGeom>
          <a:solidFill>
            <a:schemeClr val="bg1">
              <a:lumMod val="95000"/>
            </a:schemeClr>
          </a:solidFill>
          <a:ln>
            <a:solidFill>
              <a:schemeClr val="bg1">
                <a:lumMod val="95000"/>
              </a:schemeClr>
            </a:solidFill>
          </a:ln>
        </p:spPr>
        <p:txBody>
          <a:bodyPr wrap="square" rtlCol="0">
            <a:noAutofit/>
          </a:bodyPr>
          <a:lstStyle/>
          <a:p>
            <a:endParaRPr lang="ja-JP" altLang="en-US" dirty="0"/>
          </a:p>
        </p:txBody>
      </p:sp>
      <p:sp>
        <p:nvSpPr>
          <p:cNvPr id="14" name="テキスト ボックス 13"/>
          <p:cNvSpPr txBox="1"/>
          <p:nvPr/>
        </p:nvSpPr>
        <p:spPr>
          <a:xfrm>
            <a:off x="197559" y="1034017"/>
            <a:ext cx="8777108" cy="894371"/>
          </a:xfrm>
          <a:prstGeom prst="rect">
            <a:avLst/>
          </a:prstGeom>
          <a:solidFill>
            <a:schemeClr val="bg1">
              <a:lumMod val="95000"/>
            </a:schemeClr>
          </a:solidFill>
          <a:ln>
            <a:solidFill>
              <a:schemeClr val="bg1">
                <a:lumMod val="95000"/>
              </a:schemeClr>
            </a:solidFill>
          </a:ln>
        </p:spPr>
        <p:txBody>
          <a:bodyPr wrap="square" rtlCol="0">
            <a:noAutofit/>
          </a:bodyPr>
          <a:lstStyle/>
          <a:p>
            <a:endParaRPr lang="ja-JP" altLang="en-US" dirty="0"/>
          </a:p>
        </p:txBody>
      </p:sp>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1.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Development of Housing Performance Standards in Japan</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15" name="Text Box 6"/>
          <p:cNvSpPr txBox="1">
            <a:spLocks noChangeArrowheads="1"/>
          </p:cNvSpPr>
          <p:nvPr/>
        </p:nvSpPr>
        <p:spPr bwMode="auto">
          <a:xfrm>
            <a:off x="467931" y="765829"/>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sz="1400" b="1" dirty="0" smtClean="0">
                <a:solidFill>
                  <a:srgbClr val="FFFFFF"/>
                </a:solidFill>
                <a:latin typeface="Arial" panose="020B0604020202020204" pitchFamily="34" charset="0"/>
                <a:ea typeface="メイリオ" panose="020B0604030504040204" pitchFamily="50" charset="-128"/>
                <a:cs typeface="Arial" panose="020B0604020202020204" pitchFamily="34" charset="0"/>
              </a:rPr>
              <a:t>Third party evaluation</a:t>
            </a:r>
            <a:endParaRPr lang="en-US" sz="14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16" name="Text Box 6"/>
          <p:cNvSpPr txBox="1">
            <a:spLocks noChangeArrowheads="1"/>
          </p:cNvSpPr>
          <p:nvPr/>
        </p:nvSpPr>
        <p:spPr bwMode="auto">
          <a:xfrm>
            <a:off x="197559" y="765829"/>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17" name="テキスト ボックス 16"/>
          <p:cNvSpPr txBox="1"/>
          <p:nvPr/>
        </p:nvSpPr>
        <p:spPr>
          <a:xfrm>
            <a:off x="333356" y="1125426"/>
            <a:ext cx="8521082" cy="712427"/>
          </a:xfrm>
          <a:prstGeom prst="rect">
            <a:avLst/>
          </a:prstGeom>
          <a:noFill/>
          <a:ln>
            <a:noFill/>
          </a:ln>
        </p:spPr>
        <p:txBody>
          <a:bodyPr wrap="square" rtlCol="0" anchor="ctr">
            <a:noAutofit/>
          </a:bodyPr>
          <a:lstStyle/>
          <a:p>
            <a:pPr marL="171450" indent="-1714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Housing performance is </a:t>
            </a:r>
            <a:r>
              <a:rPr lang="en-US" altLang="ja-JP" sz="1400" dirty="0">
                <a:solidFill>
                  <a:schemeClr val="accent6">
                    <a:lumMod val="75000"/>
                  </a:schemeClr>
                </a:solidFill>
                <a:latin typeface="Arial" panose="020B0604020202020204" pitchFamily="34" charset="0"/>
                <a:cs typeface="Arial" panose="020B0604020202020204" pitchFamily="34" charset="0"/>
              </a:rPr>
              <a:t>assessed by registered third-party evaluation organizations certified by the Ministry of Land, Infrastructure, Transport and Tourism (MLIT</a:t>
            </a:r>
            <a:r>
              <a:rPr lang="en-US" altLang="ja-JP" sz="1400" dirty="0" smtClean="0">
                <a:solidFill>
                  <a:schemeClr val="accent6">
                    <a:lumMod val="75000"/>
                  </a:schemeClr>
                </a:solidFill>
                <a:latin typeface="Arial" panose="020B0604020202020204" pitchFamily="34" charset="0"/>
                <a:cs typeface="Arial" panose="020B0604020202020204" pitchFamily="34" charset="0"/>
              </a:rPr>
              <a:t>)</a:t>
            </a:r>
            <a:endParaRPr lang="en-US" altLang="ja-JP" sz="1400" dirty="0">
              <a:solidFill>
                <a:schemeClr val="accent6">
                  <a:lumMod val="7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This ensures transparency and impartiality in the evaluation </a:t>
            </a:r>
            <a:r>
              <a:rPr lang="en-US" altLang="ja-JP" sz="1400" dirty="0" smtClean="0">
                <a:latin typeface="Arial" panose="020B0604020202020204" pitchFamily="34" charset="0"/>
                <a:cs typeface="Arial" panose="020B0604020202020204" pitchFamily="34" charset="0"/>
              </a:rPr>
              <a:t>process</a:t>
            </a:r>
            <a:endParaRPr lang="ja-JP" altLang="en-US" sz="1400" dirty="0">
              <a:latin typeface="Arial" panose="020B0604020202020204" pitchFamily="34" charset="0"/>
              <a:cs typeface="Arial" panose="020B0604020202020204" pitchFamily="34" charset="0"/>
            </a:endParaRPr>
          </a:p>
        </p:txBody>
      </p:sp>
      <p:sp>
        <p:nvSpPr>
          <p:cNvPr id="18" name="テキスト ボックス 17"/>
          <p:cNvSpPr txBox="1"/>
          <p:nvPr/>
        </p:nvSpPr>
        <p:spPr>
          <a:xfrm>
            <a:off x="197559" y="5957194"/>
            <a:ext cx="5560445" cy="246221"/>
          </a:xfrm>
          <a:prstGeom prst="rect">
            <a:avLst/>
          </a:prstGeom>
          <a:noFill/>
        </p:spPr>
        <p:txBody>
          <a:bodyPr wrap="square" rtlCol="0">
            <a:spAutoFit/>
          </a:bodyPr>
          <a:lstStyle/>
          <a:p>
            <a:r>
              <a:rPr kumimoji="1" lang="en-US" altLang="ja-JP" sz="1000" dirty="0" smtClean="0">
                <a:latin typeface="Arial" panose="020B0604020202020204" pitchFamily="34" charset="0"/>
                <a:cs typeface="Arial" panose="020B0604020202020204" pitchFamily="34" charset="0"/>
              </a:rPr>
              <a:t>Source: The Association for Evaluating and Labeling Housing Performance </a:t>
            </a:r>
            <a:endParaRPr kumimoji="1" lang="ja-JP" altLang="en-US" sz="1000" dirty="0">
              <a:latin typeface="Arial" panose="020B0604020202020204" pitchFamily="34" charset="0"/>
              <a:cs typeface="Arial" panose="020B0604020202020204" pitchFamily="34" charset="0"/>
            </a:endParaRPr>
          </a:p>
        </p:txBody>
      </p:sp>
      <p:sp>
        <p:nvSpPr>
          <p:cNvPr id="39" name="Text Box 6"/>
          <p:cNvSpPr txBox="1">
            <a:spLocks noChangeArrowheads="1"/>
          </p:cNvSpPr>
          <p:nvPr/>
        </p:nvSpPr>
        <p:spPr bwMode="auto">
          <a:xfrm>
            <a:off x="457372" y="2013695"/>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sz="1400" b="1" dirty="0">
                <a:solidFill>
                  <a:srgbClr val="FFFFFF"/>
                </a:solidFill>
                <a:latin typeface="Arial" panose="020B0604020202020204" pitchFamily="34" charset="0"/>
                <a:ea typeface="メイリオ" panose="020B0604030504040204" pitchFamily="50" charset="-128"/>
                <a:cs typeface="Arial" panose="020B0604020202020204" pitchFamily="34" charset="0"/>
              </a:rPr>
              <a:t>Housing Performance Evaluation Report</a:t>
            </a:r>
          </a:p>
        </p:txBody>
      </p:sp>
      <p:sp>
        <p:nvSpPr>
          <p:cNvPr id="40" name="Text Box 6"/>
          <p:cNvSpPr txBox="1">
            <a:spLocks noChangeArrowheads="1"/>
          </p:cNvSpPr>
          <p:nvPr/>
        </p:nvSpPr>
        <p:spPr bwMode="auto">
          <a:xfrm>
            <a:off x="187000" y="2013695"/>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26" name="テキスト ボックス 25"/>
          <p:cNvSpPr txBox="1"/>
          <p:nvPr/>
        </p:nvSpPr>
        <p:spPr>
          <a:xfrm>
            <a:off x="331849" y="2346128"/>
            <a:ext cx="8521082" cy="712427"/>
          </a:xfrm>
          <a:prstGeom prst="rect">
            <a:avLst/>
          </a:prstGeom>
          <a:noFill/>
          <a:ln>
            <a:noFill/>
          </a:ln>
        </p:spPr>
        <p:txBody>
          <a:bodyPr wrap="square" rtlCol="0" anchor="t">
            <a:noAutofit/>
          </a:bodyPr>
          <a:lstStyle/>
          <a:p>
            <a:pPr marL="171450" indent="-1714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Homes that meet the standards are issued a </a:t>
            </a:r>
            <a:r>
              <a:rPr lang="en-US" altLang="ja-JP" sz="1400" dirty="0">
                <a:solidFill>
                  <a:schemeClr val="accent6">
                    <a:lumMod val="75000"/>
                  </a:schemeClr>
                </a:solidFill>
                <a:latin typeface="Arial" panose="020B0604020202020204" pitchFamily="34" charset="0"/>
                <a:cs typeface="Arial" panose="020B0604020202020204" pitchFamily="34" charset="0"/>
              </a:rPr>
              <a:t>Housing Performance Evaluation Report</a:t>
            </a:r>
            <a:r>
              <a:rPr lang="en-US" altLang="ja-JP" sz="1400" dirty="0">
                <a:latin typeface="Arial" panose="020B0604020202020204" pitchFamily="34" charset="0"/>
                <a:cs typeface="Arial" panose="020B0604020202020204" pitchFamily="34" charset="0"/>
              </a:rPr>
              <a:t>, which can be used during transactions such as sales or purchases to provide assurance to buyers</a:t>
            </a:r>
            <a:endParaRPr lang="ja-JP" altLang="en-US" sz="1400" dirty="0">
              <a:latin typeface="Arial" panose="020B0604020202020204" pitchFamily="34" charset="0"/>
              <a:cs typeface="Arial" panose="020B0604020202020204" pitchFamily="34" charset="0"/>
            </a:endParaRPr>
          </a:p>
        </p:txBody>
      </p:sp>
      <p:sp>
        <p:nvSpPr>
          <p:cNvPr id="38" name="テキスト ボックス 37"/>
          <p:cNvSpPr txBox="1"/>
          <p:nvPr/>
        </p:nvSpPr>
        <p:spPr>
          <a:xfrm>
            <a:off x="203601" y="3004651"/>
            <a:ext cx="8777108" cy="2952543"/>
          </a:xfrm>
          <a:prstGeom prst="rect">
            <a:avLst/>
          </a:prstGeom>
          <a:solidFill>
            <a:schemeClr val="bg1">
              <a:lumMod val="95000"/>
            </a:schemeClr>
          </a:solidFill>
          <a:ln>
            <a:solidFill>
              <a:schemeClr val="bg1">
                <a:lumMod val="95000"/>
              </a:schemeClr>
            </a:solidFill>
          </a:ln>
        </p:spPr>
        <p:txBody>
          <a:bodyPr wrap="square" rtlCol="0">
            <a:noAutofit/>
          </a:bodyPr>
          <a:lstStyle/>
          <a:p>
            <a:endParaRPr lang="ja-JP" altLang="en-US" dirty="0"/>
          </a:p>
        </p:txBody>
      </p:sp>
      <p:sp>
        <p:nvSpPr>
          <p:cNvPr id="42" name="Text Box 6"/>
          <p:cNvSpPr txBox="1">
            <a:spLocks noChangeArrowheads="1"/>
          </p:cNvSpPr>
          <p:nvPr/>
        </p:nvSpPr>
        <p:spPr bwMode="auto">
          <a:xfrm>
            <a:off x="473974" y="2999015"/>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sz="1400" b="1" dirty="0" smtClean="0">
                <a:solidFill>
                  <a:srgbClr val="FFFFFF"/>
                </a:solidFill>
                <a:latin typeface="Arial" panose="020B0604020202020204" pitchFamily="34" charset="0"/>
                <a:ea typeface="メイリオ" panose="020B0604030504040204" pitchFamily="50" charset="-128"/>
                <a:cs typeface="Arial" panose="020B0604020202020204" pitchFamily="34" charset="0"/>
              </a:rPr>
              <a:t>Benefit of receiving the Housing </a:t>
            </a:r>
            <a:r>
              <a:rPr lang="en-US" sz="1400" b="1" dirty="0">
                <a:solidFill>
                  <a:srgbClr val="FFFFFF"/>
                </a:solidFill>
                <a:latin typeface="Arial" panose="020B0604020202020204" pitchFamily="34" charset="0"/>
                <a:ea typeface="メイリオ" panose="020B0604030504040204" pitchFamily="50" charset="-128"/>
                <a:cs typeface="Arial" panose="020B0604020202020204" pitchFamily="34" charset="0"/>
              </a:rPr>
              <a:t>Performance Evaluation Report</a:t>
            </a:r>
          </a:p>
        </p:txBody>
      </p:sp>
      <p:sp>
        <p:nvSpPr>
          <p:cNvPr id="43" name="Text Box 6"/>
          <p:cNvSpPr txBox="1">
            <a:spLocks noChangeArrowheads="1"/>
          </p:cNvSpPr>
          <p:nvPr/>
        </p:nvSpPr>
        <p:spPr bwMode="auto">
          <a:xfrm>
            <a:off x="203602" y="2999015"/>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44" name="テキスト ボックス 43"/>
          <p:cNvSpPr txBox="1"/>
          <p:nvPr/>
        </p:nvSpPr>
        <p:spPr>
          <a:xfrm>
            <a:off x="348451" y="3331448"/>
            <a:ext cx="8521082" cy="712427"/>
          </a:xfrm>
          <a:prstGeom prst="rect">
            <a:avLst/>
          </a:prstGeom>
          <a:noFill/>
          <a:ln>
            <a:noFill/>
          </a:ln>
        </p:spPr>
        <p:txBody>
          <a:bodyPr wrap="square" rtlCol="0" anchor="t">
            <a:noAutofit/>
          </a:bodyPr>
          <a:lstStyle/>
          <a:p>
            <a:pPr marL="171450" indent="-1714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Homeowners holding the Report are </a:t>
            </a:r>
            <a:r>
              <a:rPr lang="en-US" altLang="ja-JP" sz="1400" dirty="0">
                <a:solidFill>
                  <a:schemeClr val="accent6">
                    <a:lumMod val="75000"/>
                  </a:schemeClr>
                </a:solidFill>
                <a:latin typeface="Arial" panose="020B0604020202020204" pitchFamily="34" charset="0"/>
                <a:cs typeface="Arial" panose="020B0604020202020204" pitchFamily="34" charset="0"/>
              </a:rPr>
              <a:t>qualified to </a:t>
            </a:r>
            <a:r>
              <a:rPr lang="en-US" altLang="ja-JP" sz="1400" dirty="0" smtClean="0">
                <a:solidFill>
                  <a:schemeClr val="accent6">
                    <a:lumMod val="75000"/>
                  </a:schemeClr>
                </a:solidFill>
                <a:latin typeface="Arial" panose="020B0604020202020204" pitchFamily="34" charset="0"/>
                <a:cs typeface="Arial" panose="020B0604020202020204" pitchFamily="34" charset="0"/>
              </a:rPr>
              <a:t>apply </a:t>
            </a:r>
            <a:r>
              <a:rPr lang="en-US" altLang="ja-JP" sz="1400" dirty="0">
                <a:solidFill>
                  <a:schemeClr val="accent6">
                    <a:lumMod val="75000"/>
                  </a:schemeClr>
                </a:solidFill>
                <a:latin typeface="Arial" panose="020B0604020202020204" pitchFamily="34" charset="0"/>
                <a:cs typeface="Arial" panose="020B0604020202020204" pitchFamily="34" charset="0"/>
              </a:rPr>
              <a:t>for dispute resolution through </a:t>
            </a:r>
            <a:r>
              <a:rPr lang="en-US" altLang="ja-JP" sz="1400" dirty="0" smtClean="0">
                <a:solidFill>
                  <a:schemeClr val="accent6">
                    <a:lumMod val="75000"/>
                  </a:schemeClr>
                </a:solidFill>
                <a:latin typeface="Arial" panose="020B0604020202020204" pitchFamily="34" charset="0"/>
                <a:cs typeface="Arial" panose="020B0604020202020204" pitchFamily="34" charset="0"/>
              </a:rPr>
              <a:t>the </a:t>
            </a:r>
            <a:r>
              <a:rPr lang="en-US" altLang="ja-JP" sz="1400" dirty="0">
                <a:solidFill>
                  <a:schemeClr val="accent6">
                    <a:lumMod val="75000"/>
                  </a:schemeClr>
                </a:solidFill>
                <a:latin typeface="Arial" panose="020B0604020202020204" pitchFamily="34" charset="0"/>
                <a:cs typeface="Arial" panose="020B0604020202020204" pitchFamily="34" charset="0"/>
              </a:rPr>
              <a:t>Designated Housing Dispute Resolution </a:t>
            </a:r>
            <a:r>
              <a:rPr lang="en-US" altLang="ja-JP" sz="1400" dirty="0" smtClean="0">
                <a:solidFill>
                  <a:schemeClr val="accent6">
                    <a:lumMod val="75000"/>
                  </a:schemeClr>
                </a:solidFill>
                <a:latin typeface="Arial" panose="020B0604020202020204" pitchFamily="34" charset="0"/>
                <a:cs typeface="Arial" panose="020B0604020202020204" pitchFamily="34" charset="0"/>
              </a:rPr>
              <a:t>Body</a:t>
            </a:r>
            <a:r>
              <a:rPr lang="en-US" altLang="ja-JP" sz="1400" dirty="0" smtClean="0">
                <a:latin typeface="Arial" panose="020B0604020202020204" pitchFamily="34" charset="0"/>
                <a:cs typeface="Arial" panose="020B0604020202020204" pitchFamily="34" charset="0"/>
              </a:rPr>
              <a:t>, a local </a:t>
            </a:r>
            <a:r>
              <a:rPr lang="en-US" altLang="ja-JP" sz="1400" dirty="0">
                <a:latin typeface="Arial" panose="020B0604020202020204" pitchFamily="34" charset="0"/>
                <a:cs typeface="Arial" panose="020B0604020202020204" pitchFamily="34" charset="0"/>
              </a:rPr>
              <a:t>bar </a:t>
            </a:r>
            <a:r>
              <a:rPr lang="en-US" altLang="ja-JP" sz="1400" dirty="0" smtClean="0">
                <a:latin typeface="Arial" panose="020B0604020202020204" pitchFamily="34" charset="0"/>
                <a:cs typeface="Arial" panose="020B0604020202020204" pitchFamily="34" charset="0"/>
              </a:rPr>
              <a:t>association</a:t>
            </a:r>
          </a:p>
          <a:p>
            <a:pPr marL="171450" indent="-171450">
              <a:buFont typeface="Arial" panose="020B0604020202020204" pitchFamily="34" charset="0"/>
              <a:buChar char="•"/>
            </a:pPr>
            <a:r>
              <a:rPr lang="en-US" altLang="ja-JP" sz="1400" dirty="0" smtClean="0">
                <a:latin typeface="Arial" panose="020B0604020202020204" pitchFamily="34" charset="0"/>
                <a:cs typeface="Arial" panose="020B0604020202020204" pitchFamily="34" charset="0"/>
              </a:rPr>
              <a:t>The </a:t>
            </a:r>
            <a:r>
              <a:rPr lang="en-US" altLang="ja-JP" sz="1400" dirty="0">
                <a:latin typeface="Arial" panose="020B0604020202020204" pitchFamily="34" charset="0"/>
                <a:cs typeface="Arial" panose="020B0604020202020204" pitchFamily="34" charset="0"/>
              </a:rPr>
              <a:t>Designated Housing Dispute Resolution Body </a:t>
            </a:r>
            <a:r>
              <a:rPr lang="en-US" altLang="ja-JP" sz="1400" dirty="0" smtClean="0">
                <a:latin typeface="Arial" panose="020B0604020202020204" pitchFamily="34" charset="0"/>
                <a:cs typeface="Arial" panose="020B0604020202020204" pitchFamily="34" charset="0"/>
              </a:rPr>
              <a:t>will handle the case to achieve resolution</a:t>
            </a:r>
          </a:p>
          <a:p>
            <a:pPr marL="171450" indent="-171450">
              <a:buFont typeface="Arial" panose="020B0604020202020204" pitchFamily="34" charset="0"/>
              <a:buChar char="•"/>
            </a:pPr>
            <a:r>
              <a:rPr lang="en-US" altLang="ja-JP" sz="1400" dirty="0">
                <a:latin typeface="Arial" panose="020B0604020202020204" pitchFamily="34" charset="0"/>
                <a:cs typeface="Arial" panose="020B0604020202020204" pitchFamily="34" charset="0"/>
              </a:rPr>
              <a:t>Homeowners holding the Report </a:t>
            </a:r>
            <a:r>
              <a:rPr lang="en-US" altLang="ja-JP" sz="1400" dirty="0" smtClean="0">
                <a:latin typeface="Arial" panose="020B0604020202020204" pitchFamily="34" charset="0"/>
                <a:cs typeface="Arial" panose="020B0604020202020204" pitchFamily="34" charset="0"/>
              </a:rPr>
              <a:t>are </a:t>
            </a:r>
            <a:r>
              <a:rPr lang="en-US" altLang="ja-JP" sz="1400" dirty="0" smtClean="0">
                <a:solidFill>
                  <a:schemeClr val="accent6">
                    <a:lumMod val="75000"/>
                  </a:schemeClr>
                </a:solidFill>
                <a:latin typeface="Arial" panose="020B0604020202020204" pitchFamily="34" charset="0"/>
                <a:cs typeface="Arial" panose="020B0604020202020204" pitchFamily="34" charset="0"/>
              </a:rPr>
              <a:t>eligible </a:t>
            </a:r>
            <a:r>
              <a:rPr lang="en-US" altLang="ja-JP" sz="1400" dirty="0">
                <a:solidFill>
                  <a:schemeClr val="accent6">
                    <a:lumMod val="75000"/>
                  </a:schemeClr>
                </a:solidFill>
                <a:latin typeface="Arial" panose="020B0604020202020204" pitchFamily="34" charset="0"/>
                <a:cs typeface="Arial" panose="020B0604020202020204" pitchFamily="34" charset="0"/>
              </a:rPr>
              <a:t>for discounts on earthquake insurance </a:t>
            </a:r>
            <a:r>
              <a:rPr lang="en-US" altLang="ja-JP" sz="1400" dirty="0" smtClean="0">
                <a:solidFill>
                  <a:schemeClr val="accent6">
                    <a:lumMod val="75000"/>
                  </a:schemeClr>
                </a:solidFill>
                <a:latin typeface="Arial" panose="020B0604020202020204" pitchFamily="34" charset="0"/>
                <a:cs typeface="Arial" panose="020B0604020202020204" pitchFamily="34" charset="0"/>
              </a:rPr>
              <a:t>premiums</a:t>
            </a:r>
            <a:endParaRPr lang="ja-JP" altLang="en-US" sz="1400"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2713435926"/>
              </p:ext>
            </p:extLst>
          </p:nvPr>
        </p:nvGraphicFramePr>
        <p:xfrm>
          <a:off x="624690" y="4362033"/>
          <a:ext cx="7930836" cy="1483360"/>
        </p:xfrm>
        <a:graphic>
          <a:graphicData uri="http://schemas.openxmlformats.org/drawingml/2006/table">
            <a:tbl>
              <a:tblPr firstRow="1" bandRow="1">
                <a:tableStyleId>{5940675A-B579-460E-94D1-54222C63F5DA}</a:tableStyleId>
              </a:tblPr>
              <a:tblGrid>
                <a:gridCol w="2643612">
                  <a:extLst>
                    <a:ext uri="{9D8B030D-6E8A-4147-A177-3AD203B41FA5}">
                      <a16:colId xmlns:a16="http://schemas.microsoft.com/office/drawing/2014/main" val="122730756"/>
                    </a:ext>
                  </a:extLst>
                </a:gridCol>
                <a:gridCol w="2643612">
                  <a:extLst>
                    <a:ext uri="{9D8B030D-6E8A-4147-A177-3AD203B41FA5}">
                      <a16:colId xmlns:a16="http://schemas.microsoft.com/office/drawing/2014/main" val="2750506132"/>
                    </a:ext>
                  </a:extLst>
                </a:gridCol>
                <a:gridCol w="2643612">
                  <a:extLst>
                    <a:ext uri="{9D8B030D-6E8A-4147-A177-3AD203B41FA5}">
                      <a16:colId xmlns:a16="http://schemas.microsoft.com/office/drawing/2014/main" val="3862368006"/>
                    </a:ext>
                  </a:extLst>
                </a:gridCol>
              </a:tblGrid>
              <a:tr h="370840">
                <a:tc gridSpan="2">
                  <a:txBody>
                    <a:bodyPr/>
                    <a:lstStyle/>
                    <a:p>
                      <a:pPr algn="ctr"/>
                      <a:r>
                        <a:rPr kumimoji="1" lang="en-US" altLang="ja-JP" sz="1400" dirty="0" smtClean="0">
                          <a:latin typeface="Arial" panose="020B0604020202020204" pitchFamily="34" charset="0"/>
                          <a:cs typeface="Arial" panose="020B0604020202020204" pitchFamily="34" charset="0"/>
                        </a:rPr>
                        <a:t>Seismic Isolation Building Discount</a:t>
                      </a:r>
                      <a:endParaRPr kumimoji="1" lang="ja-JP" altLang="en-US"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hMerge="1">
                  <a:txBody>
                    <a:bodyPr/>
                    <a:lstStyle/>
                    <a:p>
                      <a:endParaRPr kumimoji="1" lang="ja-JP"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kumimoji="1" lang="en-US" altLang="ja-JP" sz="1400" dirty="0" smtClean="0">
                          <a:solidFill>
                            <a:srgbClr val="005728"/>
                          </a:solidFill>
                          <a:latin typeface="Arial" panose="020B0604020202020204" pitchFamily="34" charset="0"/>
                          <a:cs typeface="Arial" panose="020B0604020202020204" pitchFamily="34" charset="0"/>
                        </a:rPr>
                        <a:t>50% discount applicable</a:t>
                      </a:r>
                      <a:endParaRPr kumimoji="1" lang="ja-JP" altLang="en-US" sz="1400" dirty="0">
                        <a:solidFill>
                          <a:srgbClr val="005728"/>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509685394"/>
                  </a:ext>
                </a:extLst>
              </a:tr>
              <a:tr h="370840">
                <a:tc rowSpan="3">
                  <a:txBody>
                    <a:bodyPr/>
                    <a:lstStyle/>
                    <a:p>
                      <a:pPr algn="ctr"/>
                      <a:r>
                        <a:rPr kumimoji="1" lang="en-US" altLang="ja-JP" sz="1400" dirty="0" smtClean="0">
                          <a:latin typeface="Arial" panose="020B0604020202020204" pitchFamily="34" charset="0"/>
                          <a:cs typeface="Arial" panose="020B0604020202020204" pitchFamily="34" charset="0"/>
                        </a:rPr>
                        <a:t>Seismic Grade Discounts (Prevention of Structural Collapse)</a:t>
                      </a:r>
                      <a:endParaRPr kumimoji="1" lang="ja-JP" altLang="en-US"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kumimoji="1" lang="en-US" altLang="ja-JP" sz="1400" dirty="0" smtClean="0">
                          <a:latin typeface="Arial" panose="020B0604020202020204" pitchFamily="34" charset="0"/>
                          <a:cs typeface="Arial" panose="020B0604020202020204" pitchFamily="34" charset="0"/>
                        </a:rPr>
                        <a:t>Seismic Grade 3</a:t>
                      </a:r>
                      <a:endParaRPr kumimoji="1" lang="ja-JP" altLang="en-US"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kumimoji="1" lang="en-US" altLang="ja-JP" sz="1400" b="0" i="0" u="none" strike="noStrike" kern="1200" cap="none" spc="0" normalizeH="0" baseline="0" noProof="0" dirty="0" smtClean="0">
                          <a:ln>
                            <a:noFill/>
                          </a:ln>
                          <a:solidFill>
                            <a:srgbClr val="005728"/>
                          </a:solidFill>
                          <a:effectLst/>
                          <a:uLnTx/>
                          <a:uFillTx/>
                          <a:latin typeface="Arial" panose="020B0604020202020204" pitchFamily="34" charset="0"/>
                          <a:ea typeface="ＭＳ Ｐゴシック" panose="020B0600070205080204" pitchFamily="50" charset="-128"/>
                          <a:cs typeface="Arial" panose="020B0604020202020204" pitchFamily="34" charset="0"/>
                        </a:rPr>
                        <a:t>50% discount applicable</a:t>
                      </a:r>
                      <a:endParaRPr kumimoji="1" lang="ja-JP" altLang="en-US" sz="1400" dirty="0">
                        <a:solidFill>
                          <a:srgbClr val="005728"/>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3641158637"/>
                  </a:ext>
                </a:extLst>
              </a:tr>
              <a:tr h="370840">
                <a:tc vMerge="1">
                  <a:txBody>
                    <a:bodyPr/>
                    <a:lstStyle/>
                    <a:p>
                      <a:endParaRPr kumimoji="1" lang="ja-JP"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kumimoji="1" lang="en-US" altLang="ja-JP" sz="1400" dirty="0" smtClean="0">
                          <a:latin typeface="Arial" panose="020B0604020202020204" pitchFamily="34" charset="0"/>
                          <a:cs typeface="Arial" panose="020B0604020202020204" pitchFamily="34" charset="0"/>
                        </a:rPr>
                        <a:t>Seismic Grade 2</a:t>
                      </a:r>
                      <a:endParaRPr kumimoji="1" lang="ja-JP" altLang="en-US"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kumimoji="1" lang="en-US" altLang="ja-JP" sz="1400" b="0" i="0" u="none" strike="noStrike" kern="1200" cap="none" spc="0" normalizeH="0" baseline="0" noProof="0" dirty="0" smtClean="0">
                          <a:ln>
                            <a:noFill/>
                          </a:ln>
                          <a:solidFill>
                            <a:srgbClr val="005728"/>
                          </a:solidFill>
                          <a:effectLst/>
                          <a:uLnTx/>
                          <a:uFillTx/>
                          <a:latin typeface="Arial" panose="020B0604020202020204" pitchFamily="34" charset="0"/>
                          <a:ea typeface="ＭＳ Ｐゴシック" panose="020B0600070205080204" pitchFamily="50" charset="-128"/>
                          <a:cs typeface="Arial" panose="020B0604020202020204" pitchFamily="34" charset="0"/>
                        </a:rPr>
                        <a:t>30% discount applicable</a:t>
                      </a:r>
                      <a:endParaRPr kumimoji="1" lang="ja-JP" altLang="en-US" sz="1400" dirty="0">
                        <a:solidFill>
                          <a:srgbClr val="005728"/>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971130872"/>
                  </a:ext>
                </a:extLst>
              </a:tr>
              <a:tr h="370840">
                <a:tc vMerge="1">
                  <a:txBody>
                    <a:bodyPr/>
                    <a:lstStyle/>
                    <a:p>
                      <a:endParaRPr kumimoji="1" lang="ja-JP"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kumimoji="1" lang="en-US" altLang="ja-JP" sz="1400" dirty="0" smtClean="0">
                          <a:latin typeface="Arial" panose="020B0604020202020204" pitchFamily="34" charset="0"/>
                          <a:cs typeface="Arial" panose="020B0604020202020204" pitchFamily="34" charset="0"/>
                        </a:rPr>
                        <a:t>Seismic Grade 1</a:t>
                      </a:r>
                      <a:endParaRPr kumimoji="1" lang="ja-JP" altLang="en-US" sz="1400" dirty="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tc>
                  <a:txBody>
                    <a:bodyPr/>
                    <a:lstStyle/>
                    <a:p>
                      <a:pPr algn="ctr"/>
                      <a:r>
                        <a:rPr kumimoji="1" lang="en-US" altLang="ja-JP" sz="1400" b="0" i="0" u="none" strike="noStrike" kern="1200" cap="none" spc="0" normalizeH="0" baseline="0" noProof="0" dirty="0" smtClean="0">
                          <a:ln>
                            <a:noFill/>
                          </a:ln>
                          <a:solidFill>
                            <a:srgbClr val="005728"/>
                          </a:solidFill>
                          <a:effectLst/>
                          <a:uLnTx/>
                          <a:uFillTx/>
                          <a:latin typeface="Arial" panose="020B0604020202020204" pitchFamily="34" charset="0"/>
                          <a:ea typeface="ＭＳ Ｐゴシック" panose="020B0600070205080204" pitchFamily="50" charset="-128"/>
                          <a:cs typeface="Arial" panose="020B0604020202020204" pitchFamily="34" charset="0"/>
                        </a:rPr>
                        <a:t>10% discount applicable</a:t>
                      </a:r>
                      <a:endParaRPr kumimoji="1" lang="ja-JP" altLang="en-US" sz="1400" dirty="0">
                        <a:solidFill>
                          <a:srgbClr val="005728"/>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3758276968"/>
                  </a:ext>
                </a:extLst>
              </a:tr>
            </a:tbl>
          </a:graphicData>
        </a:graphic>
      </p:graphicFrame>
      <p:sp>
        <p:nvSpPr>
          <p:cNvPr id="4" name="スライド番号プレースホルダー 3"/>
          <p:cNvSpPr>
            <a:spLocks noGrp="1"/>
          </p:cNvSpPr>
          <p:nvPr>
            <p:ph type="sldNum" sz="quarter" idx="12"/>
          </p:nvPr>
        </p:nvSpPr>
        <p:spPr/>
        <p:txBody>
          <a:bodyPr/>
          <a:lstStyle/>
          <a:p>
            <a:fld id="{AD744761-7E8A-2B41-A42A-5CE59175D8AB}" type="slidenum">
              <a:rPr kumimoji="1" lang="ja-JP" altLang="en-US" smtClean="0"/>
              <a:t>4</a:t>
            </a:fld>
            <a:endParaRPr kumimoji="1" lang="ja-JP" altLang="en-US"/>
          </a:p>
        </p:txBody>
      </p:sp>
    </p:spTree>
    <p:extLst>
      <p:ext uri="{BB962C8B-B14F-4D97-AF65-F5344CB8AC3E}">
        <p14:creationId xmlns:p14="http://schemas.microsoft.com/office/powerpoint/2010/main" val="172453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2.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Green housing finance initiatives by </a:t>
            </a:r>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JHF</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41" name="テキスト ボックス 40"/>
          <p:cNvSpPr txBox="1"/>
          <p:nvPr/>
        </p:nvSpPr>
        <p:spPr>
          <a:xfrm>
            <a:off x="197559" y="6328383"/>
            <a:ext cx="5560445" cy="246221"/>
          </a:xfrm>
          <a:prstGeom prst="rect">
            <a:avLst/>
          </a:prstGeom>
          <a:noFill/>
        </p:spPr>
        <p:txBody>
          <a:bodyPr wrap="square" rtlCol="0">
            <a:spAutoFit/>
          </a:bodyPr>
          <a:lstStyle/>
          <a:p>
            <a:r>
              <a:rPr kumimoji="1" lang="en-US" altLang="ja-JP" sz="1000" dirty="0" smtClean="0">
                <a:solidFill>
                  <a:srgbClr val="505150"/>
                </a:solidFill>
                <a:latin typeface="Arial" panose="020B0604020202020204" pitchFamily="34" charset="0"/>
                <a:cs typeface="Arial" panose="020B0604020202020204" pitchFamily="34" charset="0"/>
              </a:rPr>
              <a:t>Source: </a:t>
            </a:r>
            <a:r>
              <a:rPr lang="en-US" altLang="ja-JP" sz="1000" dirty="0">
                <a:solidFill>
                  <a:srgbClr val="505150"/>
                </a:solidFill>
                <a:latin typeface="Arial" panose="020B0604020202020204" pitchFamily="34" charset="0"/>
                <a:cs typeface="Arial" panose="020B0604020202020204" pitchFamily="34" charset="0"/>
              </a:rPr>
              <a:t>Ministry of Economy, Trade and Industry</a:t>
            </a:r>
            <a:endParaRPr kumimoji="1" lang="ja-JP" altLang="en-US" sz="1000" dirty="0">
              <a:solidFill>
                <a:srgbClr val="505150"/>
              </a:solidFill>
              <a:latin typeface="Arial" panose="020B0604020202020204" pitchFamily="34" charset="0"/>
              <a:cs typeface="Arial" panose="020B0604020202020204" pitchFamily="34" charset="0"/>
            </a:endParaRPr>
          </a:p>
        </p:txBody>
      </p:sp>
      <p:sp>
        <p:nvSpPr>
          <p:cNvPr id="33" name="テキスト ボックス 6"/>
          <p:cNvSpPr txBox="1"/>
          <p:nvPr/>
        </p:nvSpPr>
        <p:spPr>
          <a:xfrm>
            <a:off x="197559" y="1038635"/>
            <a:ext cx="8777107" cy="3456000"/>
          </a:xfrm>
          <a:prstGeom prst="rect">
            <a:avLst/>
          </a:prstGeom>
          <a:solidFill>
            <a:schemeClr val="bg1">
              <a:lumMod val="95000"/>
            </a:schemeClr>
          </a:solidFill>
          <a:ln>
            <a:solidFill>
              <a:schemeClr val="bg1">
                <a:lumMod val="95000"/>
              </a:schemeClr>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kumimoji="1" lang="ja-JP" altLang="en-US" dirty="0"/>
          </a:p>
        </p:txBody>
      </p:sp>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724" y="1115212"/>
            <a:ext cx="6572250" cy="3305175"/>
          </a:xfrm>
          <a:prstGeom prst="rect">
            <a:avLst/>
          </a:prstGeom>
        </p:spPr>
      </p:pic>
      <p:sp>
        <p:nvSpPr>
          <p:cNvPr id="35" name="テキスト ボックス 13"/>
          <p:cNvSpPr txBox="1"/>
          <p:nvPr/>
        </p:nvSpPr>
        <p:spPr>
          <a:xfrm rot="16200000">
            <a:off x="842431" y="2492199"/>
            <a:ext cx="1078642" cy="20005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700" dirty="0" smtClean="0"/>
              <a:t>00 million tons of CO2</a:t>
            </a:r>
            <a:endParaRPr kumimoji="1" lang="ja-JP" altLang="en-US" sz="700" dirty="0"/>
          </a:p>
        </p:txBody>
      </p:sp>
      <p:sp>
        <p:nvSpPr>
          <p:cNvPr id="36" name="テキスト ボックス 15"/>
          <p:cNvSpPr txBox="1"/>
          <p:nvPr/>
        </p:nvSpPr>
        <p:spPr>
          <a:xfrm>
            <a:off x="1917776" y="4234460"/>
            <a:ext cx="1078642"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smtClean="0"/>
              <a:t>Emission</a:t>
            </a:r>
            <a:endParaRPr kumimoji="1" lang="ja-JP" altLang="en-US" sz="900" dirty="0"/>
          </a:p>
        </p:txBody>
      </p:sp>
      <p:sp>
        <p:nvSpPr>
          <p:cNvPr id="37" name="テキスト ボックス 16"/>
          <p:cNvSpPr txBox="1"/>
          <p:nvPr/>
        </p:nvSpPr>
        <p:spPr>
          <a:xfrm>
            <a:off x="2685479" y="4234460"/>
            <a:ext cx="1078642"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smtClean="0"/>
              <a:t>Absorption</a:t>
            </a:r>
            <a:endParaRPr kumimoji="1" lang="ja-JP" altLang="en-US" sz="900" dirty="0"/>
          </a:p>
        </p:txBody>
      </p:sp>
      <p:sp>
        <p:nvSpPr>
          <p:cNvPr id="38" name="テキスト ボックス 17"/>
          <p:cNvSpPr txBox="1"/>
          <p:nvPr/>
        </p:nvSpPr>
        <p:spPr>
          <a:xfrm>
            <a:off x="3489207" y="4234460"/>
            <a:ext cx="1078642"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smtClean="0"/>
              <a:t>Net emission</a:t>
            </a:r>
            <a:endParaRPr kumimoji="1" lang="ja-JP" altLang="en-US" sz="900" dirty="0"/>
          </a:p>
        </p:txBody>
      </p:sp>
      <p:sp>
        <p:nvSpPr>
          <p:cNvPr id="39" name="テキスト ボックス 18"/>
          <p:cNvSpPr txBox="1"/>
          <p:nvPr/>
        </p:nvSpPr>
        <p:spPr>
          <a:xfrm>
            <a:off x="4521825" y="4180599"/>
            <a:ext cx="2102892"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smtClean="0"/>
              <a:t>Process to achieve max +1.5 degrees scenario under IPCC report</a:t>
            </a:r>
            <a:endParaRPr kumimoji="1" lang="ja-JP" altLang="en-US" sz="900" dirty="0"/>
          </a:p>
        </p:txBody>
      </p:sp>
      <p:sp>
        <p:nvSpPr>
          <p:cNvPr id="40" name="テキスト ボックス 19"/>
          <p:cNvSpPr txBox="1"/>
          <p:nvPr/>
        </p:nvSpPr>
        <p:spPr>
          <a:xfrm>
            <a:off x="6606998" y="4234460"/>
            <a:ext cx="1246975"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smtClean="0"/>
              <a:t>50% reduction from 2013</a:t>
            </a:r>
            <a:endParaRPr kumimoji="1" lang="ja-JP" altLang="en-US" sz="900" dirty="0"/>
          </a:p>
        </p:txBody>
      </p:sp>
      <p:sp>
        <p:nvSpPr>
          <p:cNvPr id="42" name="テキスト ボックス 21"/>
          <p:cNvSpPr txBox="1"/>
          <p:nvPr/>
        </p:nvSpPr>
        <p:spPr>
          <a:xfrm>
            <a:off x="4894322" y="1630357"/>
            <a:ext cx="1294560" cy="249008"/>
          </a:xfrm>
          <a:prstGeom prst="rect">
            <a:avLst/>
          </a:prstGeom>
          <a:solidFill>
            <a:schemeClr val="bg1"/>
          </a:solidFill>
        </p:spPr>
        <p:txBody>
          <a:bodyPr wrap="square" lIns="18000" tIns="18000" rIns="1800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500" b="1" dirty="0" smtClean="0"/>
              <a:t>from 2013</a:t>
            </a:r>
            <a:endParaRPr kumimoji="1" lang="ja-JP" altLang="en-US" sz="1500" b="1" dirty="0"/>
          </a:p>
        </p:txBody>
      </p:sp>
      <p:sp>
        <p:nvSpPr>
          <p:cNvPr id="60" name="テキスト ボックス 22"/>
          <p:cNvSpPr txBox="1"/>
          <p:nvPr/>
        </p:nvSpPr>
        <p:spPr>
          <a:xfrm>
            <a:off x="5183458" y="1415286"/>
            <a:ext cx="868692" cy="249008"/>
          </a:xfrm>
          <a:prstGeom prst="rect">
            <a:avLst/>
          </a:prstGeom>
          <a:noFill/>
        </p:spPr>
        <p:txBody>
          <a:bodyPr wrap="square" lIns="18000" tIns="18000" rIns="1800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500" b="1" dirty="0" smtClean="0"/>
              <a:t>target</a:t>
            </a:r>
            <a:endParaRPr kumimoji="1" lang="ja-JP" altLang="en-US" sz="1500" b="1" dirty="0"/>
          </a:p>
        </p:txBody>
      </p:sp>
      <p:sp>
        <p:nvSpPr>
          <p:cNvPr id="61" name="テキスト ボックス 24"/>
          <p:cNvSpPr txBox="1"/>
          <p:nvPr/>
        </p:nvSpPr>
        <p:spPr>
          <a:xfrm>
            <a:off x="6446811" y="2408817"/>
            <a:ext cx="1297406" cy="249008"/>
          </a:xfrm>
          <a:prstGeom prst="rect">
            <a:avLst/>
          </a:prstGeom>
          <a:noFill/>
        </p:spPr>
        <p:txBody>
          <a:bodyPr wrap="square" lIns="18000" tIns="18000" rIns="1800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500" b="1" dirty="0" smtClean="0"/>
              <a:t>net emission</a:t>
            </a:r>
            <a:endParaRPr kumimoji="1" lang="ja-JP" altLang="en-US" sz="1500" b="1" dirty="0"/>
          </a:p>
        </p:txBody>
      </p:sp>
      <p:sp>
        <p:nvSpPr>
          <p:cNvPr id="62" name="テキスト ボックス 25"/>
          <p:cNvSpPr txBox="1"/>
          <p:nvPr/>
        </p:nvSpPr>
        <p:spPr>
          <a:xfrm>
            <a:off x="5981177" y="2612803"/>
            <a:ext cx="1297406" cy="249008"/>
          </a:xfrm>
          <a:prstGeom prst="rect">
            <a:avLst/>
          </a:prstGeom>
          <a:noFill/>
        </p:spPr>
        <p:txBody>
          <a:bodyPr wrap="square" lIns="18000" tIns="18000" rIns="18000" b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500" b="1" dirty="0" smtClean="0"/>
              <a:t>target is</a:t>
            </a:r>
            <a:endParaRPr kumimoji="1" lang="ja-JP" altLang="en-US" sz="1500" b="1" dirty="0"/>
          </a:p>
        </p:txBody>
      </p:sp>
      <p:pic>
        <p:nvPicPr>
          <p:cNvPr id="63" name="table"/>
          <p:cNvPicPr>
            <a:picLocks noChangeAspect="1"/>
          </p:cNvPicPr>
          <p:nvPr/>
        </p:nvPicPr>
        <p:blipFill>
          <a:blip r:embed="rId4"/>
          <a:stretch>
            <a:fillRect/>
          </a:stretch>
        </p:blipFill>
        <p:spPr>
          <a:xfrm>
            <a:off x="197560" y="4534962"/>
            <a:ext cx="8777106" cy="1773286"/>
          </a:xfrm>
          <a:prstGeom prst="rect">
            <a:avLst/>
          </a:prstGeom>
        </p:spPr>
      </p:pic>
      <p:sp>
        <p:nvSpPr>
          <p:cNvPr id="64" name="Text Box 6"/>
          <p:cNvSpPr txBox="1">
            <a:spLocks noChangeArrowheads="1"/>
          </p:cNvSpPr>
          <p:nvPr/>
        </p:nvSpPr>
        <p:spPr bwMode="auto">
          <a:xfrm>
            <a:off x="467931" y="765829"/>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altLang="ja-JP" sz="1400" b="1" dirty="0">
                <a:solidFill>
                  <a:srgbClr val="FFFFFF"/>
                </a:solidFill>
                <a:latin typeface="Arial" panose="020B0604020202020204" pitchFamily="34" charset="0"/>
                <a:ea typeface="メイリオ" panose="020B0604030504040204" pitchFamily="50" charset="-128"/>
                <a:cs typeface="Arial" panose="020B0604020202020204" pitchFamily="34" charset="0"/>
              </a:rPr>
              <a:t>Japanese Government’s CO2 reduction scenario by 2050</a:t>
            </a:r>
          </a:p>
        </p:txBody>
      </p:sp>
      <p:sp>
        <p:nvSpPr>
          <p:cNvPr id="65" name="Text Box 6"/>
          <p:cNvSpPr txBox="1">
            <a:spLocks noChangeArrowheads="1"/>
          </p:cNvSpPr>
          <p:nvPr/>
        </p:nvSpPr>
        <p:spPr bwMode="auto">
          <a:xfrm>
            <a:off x="197559" y="765829"/>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AD744761-7E8A-2B41-A42A-5CE59175D8AB}" type="slidenum">
              <a:rPr kumimoji="1" lang="ja-JP" altLang="en-US" smtClean="0"/>
              <a:t>5</a:t>
            </a:fld>
            <a:endParaRPr kumimoji="1" lang="ja-JP" altLang="en-US"/>
          </a:p>
        </p:txBody>
      </p:sp>
    </p:spTree>
    <p:extLst>
      <p:ext uri="{BB962C8B-B14F-4D97-AF65-F5344CB8AC3E}">
        <p14:creationId xmlns:p14="http://schemas.microsoft.com/office/powerpoint/2010/main" val="123929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197559" y="1007622"/>
            <a:ext cx="8777108" cy="5148000"/>
          </a:xfrm>
          <a:prstGeom prst="rect">
            <a:avLst/>
          </a:prstGeom>
          <a:solidFill>
            <a:schemeClr val="bg1">
              <a:lumMod val="95000"/>
            </a:schemeClr>
          </a:solidFill>
          <a:ln>
            <a:solidFill>
              <a:schemeClr val="bg1">
                <a:lumMod val="95000"/>
              </a:schemeClr>
            </a:solidFill>
          </a:ln>
        </p:spPr>
        <p:txBody>
          <a:bodyPr wrap="square" rtlCol="0">
            <a:spAutoFit/>
          </a:bodyPr>
          <a:lstStyle/>
          <a:p>
            <a:endParaRPr kumimoji="1" lang="ja-JP" altLang="en-US" dirty="0"/>
          </a:p>
        </p:txBody>
      </p:sp>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2.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Green housing finance initiatives by </a:t>
            </a:r>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JHF</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41" name="テキスト ボックス 40"/>
          <p:cNvSpPr txBox="1"/>
          <p:nvPr/>
        </p:nvSpPr>
        <p:spPr>
          <a:xfrm>
            <a:off x="197559" y="6328383"/>
            <a:ext cx="5560445" cy="246221"/>
          </a:xfrm>
          <a:prstGeom prst="rect">
            <a:avLst/>
          </a:prstGeom>
          <a:noFill/>
        </p:spPr>
        <p:txBody>
          <a:bodyPr wrap="square" rtlCol="0">
            <a:spAutoFit/>
          </a:bodyPr>
          <a:lstStyle/>
          <a:p>
            <a:r>
              <a:rPr kumimoji="1" lang="en-US" altLang="ja-JP" sz="1000" dirty="0" smtClean="0">
                <a:solidFill>
                  <a:srgbClr val="505150"/>
                </a:solidFill>
                <a:latin typeface="Arial" panose="020B0604020202020204" pitchFamily="34" charset="0"/>
                <a:cs typeface="Arial" panose="020B0604020202020204" pitchFamily="34" charset="0"/>
              </a:rPr>
              <a:t>Source: </a:t>
            </a:r>
            <a:r>
              <a:rPr lang="en-US" altLang="ja-JP" sz="1000" dirty="0">
                <a:solidFill>
                  <a:srgbClr val="505150"/>
                </a:solidFill>
                <a:latin typeface="Arial" panose="020B0604020202020204" pitchFamily="34" charset="0"/>
                <a:cs typeface="Arial" panose="020B0604020202020204" pitchFamily="34" charset="0"/>
              </a:rPr>
              <a:t>Ministry of Land, Infrastructure, Transportation and Tourism (</a:t>
            </a:r>
            <a:r>
              <a:rPr lang="en-US" altLang="ja-JP" sz="1000" dirty="0" smtClean="0">
                <a:solidFill>
                  <a:srgbClr val="505150"/>
                </a:solidFill>
                <a:latin typeface="Arial" panose="020B0604020202020204" pitchFamily="34" charset="0"/>
                <a:cs typeface="Arial" panose="020B0604020202020204" pitchFamily="34" charset="0"/>
              </a:rPr>
              <a:t>MLIT</a:t>
            </a:r>
            <a:r>
              <a:rPr lang="en-US" altLang="ja-JP" sz="1000" dirty="0">
                <a:solidFill>
                  <a:srgbClr val="505150"/>
                </a:solidFill>
                <a:latin typeface="Arial" panose="020B0604020202020204" pitchFamily="34" charset="0"/>
                <a:cs typeface="Arial" panose="020B0604020202020204" pitchFamily="34" charset="0"/>
              </a:rPr>
              <a:t>)</a:t>
            </a:r>
          </a:p>
        </p:txBody>
      </p:sp>
      <p:sp>
        <p:nvSpPr>
          <p:cNvPr id="64" name="Text Box 6"/>
          <p:cNvSpPr txBox="1">
            <a:spLocks noChangeArrowheads="1"/>
          </p:cNvSpPr>
          <p:nvPr/>
        </p:nvSpPr>
        <p:spPr bwMode="auto">
          <a:xfrm>
            <a:off x="467931" y="765829"/>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altLang="ja-JP" sz="1400" b="1" dirty="0">
                <a:solidFill>
                  <a:srgbClr val="FFFFFF"/>
                </a:solidFill>
                <a:latin typeface="Arial" panose="020B0604020202020204" pitchFamily="34" charset="0"/>
                <a:ea typeface="メイリオ" panose="020B0604030504040204" pitchFamily="50" charset="-128"/>
                <a:cs typeface="Arial" panose="020B0604020202020204" pitchFamily="34" charset="0"/>
              </a:rPr>
              <a:t>MLIT GX initiatives to promote </a:t>
            </a:r>
            <a:r>
              <a:rPr lang="en-US" altLang="ja-JP" sz="1400" b="1" dirty="0" err="1">
                <a:solidFill>
                  <a:srgbClr val="FFFFFF"/>
                </a:solidFill>
                <a:latin typeface="Arial" panose="020B0604020202020204" pitchFamily="34" charset="0"/>
                <a:ea typeface="メイリオ" panose="020B0604030504040204" pitchFamily="50" charset="-128"/>
                <a:cs typeface="Arial" panose="020B0604020202020204" pitchFamily="34" charset="0"/>
              </a:rPr>
              <a:t>decarbonization</a:t>
            </a:r>
            <a:r>
              <a:rPr lang="en-US" altLang="ja-JP" sz="1400" b="1" dirty="0">
                <a:solidFill>
                  <a:srgbClr val="FFFFFF"/>
                </a:solidFill>
                <a:latin typeface="Arial" panose="020B0604020202020204" pitchFamily="34" charset="0"/>
                <a:ea typeface="メイリオ" panose="020B0604030504040204" pitchFamily="50" charset="-128"/>
                <a:cs typeface="Arial" panose="020B0604020202020204" pitchFamily="34" charset="0"/>
              </a:rPr>
              <a:t> in housing and buildings</a:t>
            </a:r>
          </a:p>
        </p:txBody>
      </p:sp>
      <p:sp>
        <p:nvSpPr>
          <p:cNvPr id="65" name="Text Box 6"/>
          <p:cNvSpPr txBox="1">
            <a:spLocks noChangeArrowheads="1"/>
          </p:cNvSpPr>
          <p:nvPr/>
        </p:nvSpPr>
        <p:spPr bwMode="auto">
          <a:xfrm>
            <a:off x="197559" y="765829"/>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19" name="正方形/長方形 18"/>
          <p:cNvSpPr/>
          <p:nvPr/>
        </p:nvSpPr>
        <p:spPr>
          <a:xfrm>
            <a:off x="284623" y="1062848"/>
            <a:ext cx="1682161" cy="2758871"/>
          </a:xfrm>
          <a:prstGeom prst="rect">
            <a:avLst/>
          </a:prstGeom>
          <a:solidFill>
            <a:schemeClr val="accent1">
              <a:lumMod val="40000"/>
              <a:lumOff val="60000"/>
            </a:schemeClr>
          </a:solidFill>
          <a:ln/>
        </p:spPr>
        <p:style>
          <a:lnRef idx="3">
            <a:schemeClr val="lt1"/>
          </a:lnRef>
          <a:fillRef idx="1">
            <a:schemeClr val="accent3"/>
          </a:fillRef>
          <a:effectRef idx="1">
            <a:schemeClr val="accent3"/>
          </a:effectRef>
          <a:fontRef idx="minor">
            <a:schemeClr val="lt1"/>
          </a:fontRef>
        </p:style>
        <p:txBody>
          <a:bodyPr wrap="square" lIns="72000" tIns="72000" rIns="72000" bIns="72000" rtlCol="0" anchor="ctr">
            <a:noAutofit/>
          </a:bodyPr>
          <a:lstStyle/>
          <a:p>
            <a:pPr lvl="0">
              <a:defRPr/>
            </a:pPr>
            <a:r>
              <a:rPr lang="en-US" sz="1200" dirty="0" smtClean="0">
                <a:ln w="0"/>
                <a:solidFill>
                  <a:schemeClr val="tx1"/>
                </a:solidFill>
                <a:latin typeface="Arial" panose="020B0604020202020204" pitchFamily="34" charset="0"/>
                <a:cs typeface="Arial" panose="020B0604020202020204" pitchFamily="34" charset="0"/>
              </a:rPr>
              <a:t>Promoting energy efficiency </a:t>
            </a:r>
            <a:r>
              <a:rPr lang="en-US" sz="1200" dirty="0">
                <a:ln w="0"/>
                <a:solidFill>
                  <a:schemeClr val="tx1"/>
                </a:solidFill>
                <a:latin typeface="Arial" panose="020B0604020202020204" pitchFamily="34" charset="0"/>
                <a:cs typeface="Arial" panose="020B0604020202020204" pitchFamily="34" charset="0"/>
              </a:rPr>
              <a:t>and CO2 </a:t>
            </a:r>
            <a:r>
              <a:rPr lang="en-US" sz="1200" dirty="0" smtClean="0">
                <a:ln w="0"/>
                <a:solidFill>
                  <a:schemeClr val="tx1"/>
                </a:solidFill>
                <a:latin typeface="Arial" panose="020B0604020202020204" pitchFamily="34" charset="0"/>
                <a:cs typeface="Arial" panose="020B0604020202020204" pitchFamily="34" charset="0"/>
              </a:rPr>
              <a:t>reduction </a:t>
            </a:r>
            <a:r>
              <a:rPr lang="en-US" sz="1200" dirty="0">
                <a:ln w="0"/>
                <a:solidFill>
                  <a:schemeClr val="tx1"/>
                </a:solidFill>
                <a:latin typeface="Arial" panose="020B0604020202020204" pitchFamily="34" charset="0"/>
                <a:cs typeface="Arial" panose="020B0604020202020204" pitchFamily="34" charset="0"/>
              </a:rPr>
              <a:t>in </a:t>
            </a:r>
            <a:r>
              <a:rPr lang="en-US" sz="1200" dirty="0" smtClean="0">
                <a:ln w="0"/>
                <a:solidFill>
                  <a:schemeClr val="tx1"/>
                </a:solidFill>
                <a:latin typeface="Arial" panose="020B0604020202020204" pitchFamily="34" charset="0"/>
                <a:cs typeface="Arial" panose="020B0604020202020204" pitchFamily="34" charset="0"/>
              </a:rPr>
              <a:t>housing </a:t>
            </a:r>
            <a:r>
              <a:rPr lang="en-US" sz="1200" dirty="0">
                <a:ln w="0"/>
                <a:solidFill>
                  <a:schemeClr val="tx1"/>
                </a:solidFill>
                <a:latin typeface="Arial" panose="020B0604020202020204" pitchFamily="34" charset="0"/>
                <a:cs typeface="Arial" panose="020B0604020202020204" pitchFamily="34" charset="0"/>
              </a:rPr>
              <a:t>and </a:t>
            </a:r>
            <a:r>
              <a:rPr lang="en-US" sz="1200" dirty="0" smtClean="0">
                <a:ln w="0"/>
                <a:solidFill>
                  <a:schemeClr val="tx1"/>
                </a:solidFill>
                <a:latin typeface="Arial" panose="020B0604020202020204" pitchFamily="34" charset="0"/>
                <a:cs typeface="Arial" panose="020B0604020202020204" pitchFamily="34" charset="0"/>
              </a:rPr>
              <a:t>buildings</a:t>
            </a:r>
            <a:endParaRPr lang="en-US" sz="1200" dirty="0">
              <a:ln w="0"/>
              <a:solidFill>
                <a:schemeClr val="tx1"/>
              </a:solidFill>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B917BCFA-4222-E4B2-BE9C-24F020AF3B85}"/>
              </a:ext>
            </a:extLst>
          </p:cNvPr>
          <p:cNvSpPr/>
          <p:nvPr/>
        </p:nvSpPr>
        <p:spPr>
          <a:xfrm>
            <a:off x="2018331" y="1062849"/>
            <a:ext cx="6891640" cy="2758870"/>
          </a:xfrm>
          <a:prstGeom prst="rect">
            <a:avLst/>
          </a:prstGeom>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wrap="square" lIns="72000" tIns="72000" rIns="72000" bIns="72000" rtlCol="0" anchor="t">
            <a:noAutofit/>
          </a:bodyPr>
          <a:lstStyle/>
          <a:p>
            <a:pPr marL="144463" lvl="0" indent="-115888">
              <a:defRPr/>
            </a:pPr>
            <a:r>
              <a:rPr kumimoji="1"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altLang="ja-JP" sz="1200" dirty="0">
                <a:solidFill>
                  <a:prstClr val="black"/>
                </a:solidFill>
                <a:latin typeface="Arial" panose="020B0604020202020204" pitchFamily="34" charset="0"/>
                <a:cs typeface="Arial" panose="020B0604020202020204" pitchFamily="34" charset="0"/>
              </a:rPr>
              <a:t>Based on the Building Energy Efficiency Act (revised in June 2022), </a:t>
            </a:r>
            <a:r>
              <a:rPr lang="en-US" altLang="ja-JP" sz="1200" dirty="0">
                <a:solidFill>
                  <a:srgbClr val="FF0000"/>
                </a:solidFill>
                <a:latin typeface="Arial" panose="020B0604020202020204" pitchFamily="34" charset="0"/>
                <a:cs typeface="Arial" panose="020B0604020202020204" pitchFamily="34" charset="0"/>
              </a:rPr>
              <a:t>compliance with energy-saving standards will be made mandatory for all new residential and non-residential buildings starting in fiscal year </a:t>
            </a:r>
            <a:r>
              <a:rPr lang="en-US" altLang="ja-JP" sz="1200" dirty="0" smtClean="0">
                <a:solidFill>
                  <a:srgbClr val="FF0000"/>
                </a:solidFill>
                <a:latin typeface="Arial" panose="020B0604020202020204" pitchFamily="34" charset="0"/>
                <a:cs typeface="Arial" panose="020B0604020202020204" pitchFamily="34" charset="0"/>
              </a:rPr>
              <a:t>2025</a:t>
            </a:r>
          </a:p>
          <a:p>
            <a:pPr marL="144463" lvl="0" indent="-115888">
              <a:defRPr/>
            </a:pPr>
            <a:endParaRPr lang="en-US" altLang="ja-JP" sz="1200" dirty="0">
              <a:solidFill>
                <a:prstClr val="black"/>
              </a:solidFill>
              <a:latin typeface="Arial" panose="020B0604020202020204" pitchFamily="34" charset="0"/>
              <a:cs typeface="Arial" panose="020B0604020202020204" pitchFamily="34" charset="0"/>
            </a:endParaRPr>
          </a:p>
          <a:p>
            <a:pPr marL="144463" lvl="0" indent="-115888">
              <a:defRPr/>
            </a:pPr>
            <a:endParaRPr lang="en-US" altLang="ja-JP" sz="1200" dirty="0" smtClean="0">
              <a:solidFill>
                <a:prstClr val="black"/>
              </a:solidFill>
              <a:latin typeface="Arial" panose="020B0604020202020204" pitchFamily="34" charset="0"/>
              <a:cs typeface="Arial" panose="020B0604020202020204" pitchFamily="34" charset="0"/>
            </a:endParaRPr>
          </a:p>
          <a:p>
            <a:pPr marL="144463" lvl="0" indent="-115888">
              <a:defRPr/>
            </a:pPr>
            <a:endParaRPr lang="en-US" altLang="ja-JP" sz="1200" dirty="0">
              <a:solidFill>
                <a:prstClr val="black"/>
              </a:solidFill>
              <a:latin typeface="Arial" panose="020B0604020202020204" pitchFamily="34" charset="0"/>
              <a:cs typeface="Arial" panose="020B0604020202020204" pitchFamily="34" charset="0"/>
            </a:endParaRPr>
          </a:p>
          <a:p>
            <a:pPr marL="144463" lvl="0" indent="-115888">
              <a:defRPr/>
            </a:pPr>
            <a:endParaRPr lang="en-US" altLang="ja-JP" sz="1200" dirty="0" smtClean="0">
              <a:solidFill>
                <a:prstClr val="black"/>
              </a:solidFill>
              <a:latin typeface="Arial" panose="020B0604020202020204" pitchFamily="34" charset="0"/>
              <a:cs typeface="Arial" panose="020B0604020202020204" pitchFamily="34" charset="0"/>
            </a:endParaRPr>
          </a:p>
          <a:p>
            <a:pPr marL="144463" lvl="0" indent="-115888">
              <a:defRPr/>
            </a:pPr>
            <a:endParaRPr lang="en-US" altLang="ja-JP" sz="1200" dirty="0" smtClean="0">
              <a:solidFill>
                <a:prstClr val="black"/>
              </a:solidFill>
              <a:latin typeface="Arial" panose="020B0604020202020204" pitchFamily="34" charset="0"/>
              <a:cs typeface="Arial" panose="020B0604020202020204" pitchFamily="34" charset="0"/>
            </a:endParaRPr>
          </a:p>
          <a:p>
            <a:pPr marL="144463" lvl="0" indent="-115888">
              <a:defRPr/>
            </a:pPr>
            <a:endParaRPr lang="en-US" altLang="ja-JP" sz="1200" dirty="0">
              <a:solidFill>
                <a:prstClr val="black"/>
              </a:solidFill>
              <a:latin typeface="Arial" panose="020B0604020202020204" pitchFamily="34" charset="0"/>
              <a:cs typeface="Arial" panose="020B0604020202020204" pitchFamily="34" charset="0"/>
            </a:endParaRPr>
          </a:p>
          <a:p>
            <a:pPr marL="144463" lvl="0" indent="-115888">
              <a:defRPr/>
            </a:pPr>
            <a:endParaRPr lang="en-US" altLang="ja-JP" sz="1200" dirty="0">
              <a:solidFill>
                <a:prstClr val="black"/>
              </a:solidFill>
              <a:latin typeface="Arial" panose="020B0604020202020204" pitchFamily="34" charset="0"/>
              <a:cs typeface="Arial" panose="020B0604020202020204" pitchFamily="34" charset="0"/>
            </a:endParaRPr>
          </a:p>
          <a:p>
            <a:pPr marL="144463" lvl="0" indent="-115888">
              <a:defRPr/>
            </a:pPr>
            <a:endParaRPr lang="en-US" altLang="ja-JP" sz="1200" dirty="0" smtClean="0">
              <a:solidFill>
                <a:prstClr val="black"/>
              </a:solidFill>
              <a:latin typeface="Arial" panose="020B0604020202020204" pitchFamily="34" charset="0"/>
              <a:cs typeface="Arial" panose="020B0604020202020204" pitchFamily="34" charset="0"/>
            </a:endParaRPr>
          </a:p>
          <a:p>
            <a:pPr marL="144463" lvl="0" indent="-115888">
              <a:defRPr/>
            </a:pP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smtClean="0">
                <a:solidFill>
                  <a:prstClr val="black"/>
                </a:solidFill>
                <a:latin typeface="Arial" panose="020B0604020202020204" pitchFamily="34" charset="0"/>
                <a:cs typeface="Arial" panose="020B0604020202020204" pitchFamily="34" charset="0"/>
              </a:rPr>
              <a:t>In </a:t>
            </a:r>
            <a:r>
              <a:rPr lang="en-US" altLang="ja-JP" sz="1200" dirty="0">
                <a:solidFill>
                  <a:prstClr val="black"/>
                </a:solidFill>
                <a:latin typeface="Arial" panose="020B0604020202020204" pitchFamily="34" charset="0"/>
                <a:cs typeface="Arial" panose="020B0604020202020204" pitchFamily="34" charset="0"/>
              </a:rPr>
              <a:t>collaboration with relevant ministries, support will be provided for the promotion of </a:t>
            </a:r>
            <a:r>
              <a:rPr lang="en-US" altLang="ja-JP" sz="1200" dirty="0" smtClean="0">
                <a:solidFill>
                  <a:srgbClr val="0070C0"/>
                </a:solidFill>
                <a:latin typeface="Arial" panose="020B0604020202020204" pitchFamily="34" charset="0"/>
                <a:cs typeface="Arial" panose="020B0604020202020204" pitchFamily="34" charset="0"/>
              </a:rPr>
              <a:t>Net Zero Energy House (ZEH)</a:t>
            </a:r>
            <a:r>
              <a:rPr lang="en-US" altLang="ja-JP" sz="1200" dirty="0" smtClean="0">
                <a:solidFill>
                  <a:prstClr val="black"/>
                </a:solidFill>
                <a:latin typeface="Arial" panose="020B0604020202020204" pitchFamily="34" charset="0"/>
                <a:cs typeface="Arial" panose="020B0604020202020204" pitchFamily="34" charset="0"/>
              </a:rPr>
              <a:t> </a:t>
            </a:r>
            <a:r>
              <a:rPr lang="en-US" altLang="ja-JP" sz="1200" dirty="0">
                <a:solidFill>
                  <a:prstClr val="black"/>
                </a:solidFill>
                <a:latin typeface="Arial" panose="020B0604020202020204" pitchFamily="34" charset="0"/>
                <a:cs typeface="Arial" panose="020B0604020202020204" pitchFamily="34" charset="0"/>
              </a:rPr>
              <a:t>and </a:t>
            </a:r>
            <a:r>
              <a:rPr lang="en-US" altLang="ja-JP" sz="1200" dirty="0" smtClean="0">
                <a:solidFill>
                  <a:srgbClr val="0070C0"/>
                </a:solidFill>
                <a:latin typeface="Arial" panose="020B0604020202020204" pitchFamily="34" charset="0"/>
                <a:cs typeface="Arial" panose="020B0604020202020204" pitchFamily="34" charset="0"/>
              </a:rPr>
              <a:t>Net Zero Energy Building (ZEB)</a:t>
            </a:r>
            <a:r>
              <a:rPr lang="en-US" altLang="ja-JP" sz="1200" dirty="0" smtClean="0">
                <a:solidFill>
                  <a:prstClr val="black"/>
                </a:solidFill>
                <a:latin typeface="Arial" panose="020B0604020202020204" pitchFamily="34" charset="0"/>
                <a:cs typeface="Arial" panose="020B0604020202020204" pitchFamily="34" charset="0"/>
              </a:rPr>
              <a:t>, </a:t>
            </a:r>
            <a:r>
              <a:rPr lang="en-US" altLang="ja-JP" sz="1200" dirty="0">
                <a:solidFill>
                  <a:prstClr val="black"/>
                </a:solidFill>
                <a:latin typeface="Arial" panose="020B0604020202020204" pitchFamily="34" charset="0"/>
                <a:cs typeface="Arial" panose="020B0604020202020204" pitchFamily="34" charset="0"/>
              </a:rPr>
              <a:t>as well as energy-efficient </a:t>
            </a:r>
            <a:r>
              <a:rPr lang="en-US" altLang="ja-JP" sz="1200" dirty="0" smtClean="0">
                <a:solidFill>
                  <a:prstClr val="black"/>
                </a:solidFill>
                <a:latin typeface="Arial" panose="020B0604020202020204" pitchFamily="34" charset="0"/>
                <a:cs typeface="Arial" panose="020B0604020202020204" pitchFamily="34" charset="0"/>
              </a:rPr>
              <a:t>renovations</a:t>
            </a:r>
          </a:p>
          <a:p>
            <a:pPr marL="144463" lvl="0" indent="-115888">
              <a:defRPr/>
            </a:pP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smtClean="0">
                <a:solidFill>
                  <a:prstClr val="black"/>
                </a:solidFill>
                <a:latin typeface="Arial" panose="020B0604020202020204" pitchFamily="34" charset="0"/>
                <a:cs typeface="Arial" panose="020B0604020202020204" pitchFamily="34" charset="0"/>
              </a:rPr>
              <a:t>Efforts </a:t>
            </a:r>
            <a:r>
              <a:rPr lang="en-US" altLang="ja-JP" sz="1200" dirty="0">
                <a:solidFill>
                  <a:prstClr val="black"/>
                </a:solidFill>
                <a:latin typeface="Arial" panose="020B0604020202020204" pitchFamily="34" charset="0"/>
                <a:cs typeface="Arial" panose="020B0604020202020204" pitchFamily="34" charset="0"/>
              </a:rPr>
              <a:t>will be made to promote CO2 reduction throughout the entire lifecycle of </a:t>
            </a:r>
            <a:r>
              <a:rPr lang="en-US" altLang="ja-JP" sz="1200" dirty="0" smtClean="0">
                <a:solidFill>
                  <a:prstClr val="black"/>
                </a:solidFill>
                <a:latin typeface="Arial" panose="020B0604020202020204" pitchFamily="34" charset="0"/>
                <a:cs typeface="Arial" panose="020B0604020202020204" pitchFamily="34" charset="0"/>
              </a:rPr>
              <a:t>buildings</a:t>
            </a:r>
            <a:endParaRPr lang="en-US" altLang="ja-JP" sz="1200" dirty="0">
              <a:solidFill>
                <a:prstClr val="black"/>
              </a:solidFill>
              <a:latin typeface="Arial" panose="020B0604020202020204" pitchFamily="34" charset="0"/>
              <a:cs typeface="Arial" panose="020B0604020202020204" pitchFamily="34" charset="0"/>
            </a:endParaRPr>
          </a:p>
          <a:p>
            <a:pPr marL="144463" lvl="0" indent="-115888">
              <a:defRPr/>
            </a:pPr>
            <a:endParaRPr lang="en-US" altLang="ja-JP" sz="1200" dirty="0">
              <a:solidFill>
                <a:prstClr val="black"/>
              </a:solidFill>
              <a:latin typeface="Arial" panose="020B0604020202020204" pitchFamily="34" charset="0"/>
              <a:cs typeface="Arial" panose="020B0604020202020204" pitchFamily="34" charset="0"/>
            </a:endParaRPr>
          </a:p>
        </p:txBody>
      </p:sp>
      <p:sp>
        <p:nvSpPr>
          <p:cNvPr id="21" name="正方形/長方形 20"/>
          <p:cNvSpPr/>
          <p:nvPr/>
        </p:nvSpPr>
        <p:spPr>
          <a:xfrm>
            <a:off x="284623" y="3872996"/>
            <a:ext cx="1681200" cy="674660"/>
          </a:xfrm>
          <a:prstGeom prst="rect">
            <a:avLst/>
          </a:prstGeom>
          <a:solidFill>
            <a:schemeClr val="accent1">
              <a:lumMod val="40000"/>
              <a:lumOff val="60000"/>
            </a:schemeClr>
          </a:solidFill>
          <a:ln/>
        </p:spPr>
        <p:style>
          <a:lnRef idx="3">
            <a:schemeClr val="lt1"/>
          </a:lnRef>
          <a:fillRef idx="1">
            <a:schemeClr val="accent3"/>
          </a:fillRef>
          <a:effectRef idx="1">
            <a:schemeClr val="accent3"/>
          </a:effectRef>
          <a:fontRef idx="minor">
            <a:schemeClr val="lt1"/>
          </a:fontRef>
        </p:style>
        <p:txBody>
          <a:bodyPr wrap="square" lIns="72000" tIns="72000" rIns="72000" bIns="72000" rtlCol="0" anchor="ctr">
            <a:noAutofit/>
          </a:bodyPr>
          <a:lstStyle/>
          <a:p>
            <a:r>
              <a:rPr lang="en-US" sz="1200" dirty="0">
                <a:ln w="0"/>
                <a:solidFill>
                  <a:schemeClr val="tx1"/>
                </a:solidFill>
                <a:latin typeface="Arial" panose="020B0604020202020204" pitchFamily="34" charset="0"/>
                <a:cs typeface="Arial" panose="020B0604020202020204" pitchFamily="34" charset="0"/>
              </a:rPr>
              <a:t>Promoting the </a:t>
            </a:r>
            <a:r>
              <a:rPr lang="en-US" sz="1200" dirty="0" smtClean="0">
                <a:ln w="0"/>
                <a:solidFill>
                  <a:schemeClr val="tx1"/>
                </a:solidFill>
                <a:latin typeface="Arial" panose="020B0604020202020204" pitchFamily="34" charset="0"/>
                <a:cs typeface="Arial" panose="020B0604020202020204" pitchFamily="34" charset="0"/>
              </a:rPr>
              <a:t>use </a:t>
            </a:r>
            <a:r>
              <a:rPr lang="en-US" sz="1200" dirty="0">
                <a:ln w="0"/>
                <a:solidFill>
                  <a:schemeClr val="tx1"/>
                </a:solidFill>
                <a:latin typeface="Arial" panose="020B0604020202020204" pitchFamily="34" charset="0"/>
                <a:cs typeface="Arial" panose="020B0604020202020204" pitchFamily="34" charset="0"/>
              </a:rPr>
              <a:t>of </a:t>
            </a:r>
            <a:r>
              <a:rPr lang="en-US" sz="1200" dirty="0" smtClean="0">
                <a:ln w="0"/>
                <a:solidFill>
                  <a:schemeClr val="tx1"/>
                </a:solidFill>
                <a:latin typeface="Arial" panose="020B0604020202020204" pitchFamily="34" charset="0"/>
                <a:cs typeface="Arial" panose="020B0604020202020204" pitchFamily="34" charset="0"/>
              </a:rPr>
              <a:t>wood </a:t>
            </a:r>
            <a:r>
              <a:rPr lang="en-US" sz="1200" dirty="0">
                <a:ln w="0"/>
                <a:solidFill>
                  <a:schemeClr val="tx1"/>
                </a:solidFill>
                <a:latin typeface="Arial" panose="020B0604020202020204" pitchFamily="34" charset="0"/>
                <a:cs typeface="Arial" panose="020B0604020202020204" pitchFamily="34" charset="0"/>
              </a:rPr>
              <a:t>in </a:t>
            </a:r>
            <a:r>
              <a:rPr lang="en-US" sz="1200" dirty="0" smtClean="0">
                <a:ln w="0"/>
                <a:solidFill>
                  <a:schemeClr val="tx1"/>
                </a:solidFill>
                <a:latin typeface="Arial" panose="020B0604020202020204" pitchFamily="34" charset="0"/>
                <a:cs typeface="Arial" panose="020B0604020202020204" pitchFamily="34" charset="0"/>
              </a:rPr>
              <a:t>housing </a:t>
            </a:r>
            <a:r>
              <a:rPr lang="en-US" sz="1200" dirty="0">
                <a:ln w="0"/>
                <a:solidFill>
                  <a:schemeClr val="tx1"/>
                </a:solidFill>
                <a:latin typeface="Arial" panose="020B0604020202020204" pitchFamily="34" charset="0"/>
                <a:cs typeface="Arial" panose="020B0604020202020204" pitchFamily="34" charset="0"/>
              </a:rPr>
              <a:t>and </a:t>
            </a:r>
            <a:r>
              <a:rPr lang="en-US" sz="1200" dirty="0" smtClean="0">
                <a:ln w="0"/>
                <a:solidFill>
                  <a:schemeClr val="tx1"/>
                </a:solidFill>
                <a:latin typeface="Arial" panose="020B0604020202020204" pitchFamily="34" charset="0"/>
                <a:cs typeface="Arial" panose="020B0604020202020204" pitchFamily="34" charset="0"/>
              </a:rPr>
              <a:t>buildings</a:t>
            </a:r>
            <a:endParaRPr lang="en-US" sz="1200" dirty="0">
              <a:ln w="0"/>
              <a:solidFill>
                <a:schemeClr val="tx1"/>
              </a:solidFill>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B917BCFA-4222-E4B2-BE9C-24F020AF3B85}"/>
              </a:ext>
            </a:extLst>
          </p:cNvPr>
          <p:cNvSpPr/>
          <p:nvPr/>
        </p:nvSpPr>
        <p:spPr>
          <a:xfrm>
            <a:off x="2018328" y="3872996"/>
            <a:ext cx="6890400" cy="674660"/>
          </a:xfrm>
          <a:prstGeom prst="rect">
            <a:avLst/>
          </a:prstGeom>
          <a:solidFill>
            <a:schemeClr val="bg1">
              <a:lumMod val="95000"/>
            </a:schemeClr>
          </a:solidFill>
          <a:ln/>
        </p:spPr>
        <p:style>
          <a:lnRef idx="3">
            <a:schemeClr val="lt1"/>
          </a:lnRef>
          <a:fillRef idx="1">
            <a:schemeClr val="accent3"/>
          </a:fillRef>
          <a:effectRef idx="1">
            <a:schemeClr val="accent3"/>
          </a:effectRef>
          <a:fontRef idx="minor">
            <a:schemeClr val="lt1"/>
          </a:fontRef>
        </p:style>
        <p:txBody>
          <a:bodyPr wrap="square" lIns="72000" tIns="72000" rIns="72000" bIns="72000" rtlCol="0" anchor="t">
            <a:noAutofit/>
          </a:bodyPr>
          <a:lstStyle/>
          <a:p>
            <a:pPr marL="144463" lvl="0" indent="-115888">
              <a:defRPr/>
            </a:pPr>
            <a:r>
              <a:rPr kumimoji="1" lang="en-US" altLang="ja-JP"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altLang="ja-JP" sz="1200" dirty="0">
                <a:solidFill>
                  <a:prstClr val="black"/>
                </a:solidFill>
                <a:latin typeface="Arial" panose="020B0604020202020204" pitchFamily="34" charset="0"/>
                <a:cs typeface="Arial" panose="020B0604020202020204" pitchFamily="34" charset="0"/>
              </a:rPr>
              <a:t>Measures will be implemented to rationalize building standards and provide support for high-quality medium- to large-scale wooden </a:t>
            </a:r>
            <a:r>
              <a:rPr lang="en-US" altLang="ja-JP" sz="1200" dirty="0" smtClean="0">
                <a:solidFill>
                  <a:prstClr val="black"/>
                </a:solidFill>
                <a:latin typeface="Arial" panose="020B0604020202020204" pitchFamily="34" charset="0"/>
                <a:cs typeface="Arial" panose="020B0604020202020204" pitchFamily="34" charset="0"/>
              </a:rPr>
              <a:t>buildings</a:t>
            </a:r>
            <a:endParaRPr lang="en-US" altLang="ja-JP" sz="1200" dirty="0">
              <a:solidFill>
                <a:prstClr val="black"/>
              </a:solidFill>
              <a:latin typeface="Arial" panose="020B0604020202020204" pitchFamily="34" charset="0"/>
              <a:cs typeface="Arial" panose="020B0604020202020204" pitchFamily="34" charset="0"/>
            </a:endParaRPr>
          </a:p>
        </p:txBody>
      </p:sp>
      <p:graphicFrame>
        <p:nvGraphicFramePr>
          <p:cNvPr id="23" name="表 22"/>
          <p:cNvGraphicFramePr>
            <a:graphicFrameLocks noGrp="1"/>
          </p:cNvGraphicFramePr>
          <p:nvPr>
            <p:extLst>
              <p:ext uri="{D42A27DB-BD31-4B8C-83A1-F6EECF244321}">
                <p14:modId xmlns:p14="http://schemas.microsoft.com/office/powerpoint/2010/main" val="3966312824"/>
              </p:ext>
            </p:extLst>
          </p:nvPr>
        </p:nvGraphicFramePr>
        <p:xfrm>
          <a:off x="2525489" y="1732985"/>
          <a:ext cx="2587383" cy="1371600"/>
        </p:xfrm>
        <a:graphic>
          <a:graphicData uri="http://schemas.openxmlformats.org/drawingml/2006/table">
            <a:tbl>
              <a:tblPr firstRow="1" bandRow="1">
                <a:tableStyleId>{5C22544A-7EE6-4342-B048-85BDC9FD1C3A}</a:tableStyleId>
              </a:tblPr>
              <a:tblGrid>
                <a:gridCol w="862461">
                  <a:extLst>
                    <a:ext uri="{9D8B030D-6E8A-4147-A177-3AD203B41FA5}">
                      <a16:colId xmlns:a16="http://schemas.microsoft.com/office/drawing/2014/main" val="2353082307"/>
                    </a:ext>
                  </a:extLst>
                </a:gridCol>
                <a:gridCol w="862461">
                  <a:extLst>
                    <a:ext uri="{9D8B030D-6E8A-4147-A177-3AD203B41FA5}">
                      <a16:colId xmlns:a16="http://schemas.microsoft.com/office/drawing/2014/main" val="2035980976"/>
                    </a:ext>
                  </a:extLst>
                </a:gridCol>
                <a:gridCol w="862461">
                  <a:extLst>
                    <a:ext uri="{9D8B030D-6E8A-4147-A177-3AD203B41FA5}">
                      <a16:colId xmlns:a16="http://schemas.microsoft.com/office/drawing/2014/main" val="1311001240"/>
                    </a:ext>
                  </a:extLst>
                </a:gridCol>
              </a:tblGrid>
              <a:tr h="138488">
                <a:tc gridSpan="3">
                  <a:txBody>
                    <a:bodyPr/>
                    <a:lstStyle/>
                    <a:p>
                      <a:pPr algn="ctr"/>
                      <a:r>
                        <a:rPr kumimoji="1" lang="en-US" altLang="ja-JP" sz="1000" b="1" dirty="0" smtClean="0">
                          <a:solidFill>
                            <a:schemeClr val="tx1"/>
                          </a:solidFill>
                          <a:latin typeface="Arial" panose="020B0604020202020204" pitchFamily="34" charset="0"/>
                          <a:cs typeface="Arial" panose="020B0604020202020204" pitchFamily="34" charset="0"/>
                        </a:rPr>
                        <a:t>Before the Act revision</a:t>
                      </a:r>
                      <a:endParaRPr kumimoji="1" lang="ja-JP" altLang="en-US"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996628"/>
                  </a:ext>
                </a:extLst>
              </a:tr>
              <a:tr h="138488">
                <a:tc>
                  <a:txBody>
                    <a:bodyPr/>
                    <a:lstStyle/>
                    <a:p>
                      <a:r>
                        <a:rPr kumimoji="1" lang="en-US" altLang="ja-JP" sz="1000" b="1" dirty="0" smtClean="0">
                          <a:solidFill>
                            <a:schemeClr val="bg1"/>
                          </a:solidFill>
                          <a:latin typeface="Arial" panose="020B0604020202020204" pitchFamily="34" charset="0"/>
                          <a:cs typeface="Arial" panose="020B0604020202020204" pitchFamily="34" charset="0"/>
                        </a:rPr>
                        <a:t>Floor size</a:t>
                      </a:r>
                      <a:endParaRPr kumimoji="1" lang="ja-JP" alt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en-US" altLang="ja-JP" sz="1000" b="1" dirty="0" smtClean="0">
                          <a:solidFill>
                            <a:schemeClr val="bg1"/>
                          </a:solidFill>
                          <a:latin typeface="Arial" panose="020B0604020202020204" pitchFamily="34" charset="0"/>
                          <a:cs typeface="Arial" panose="020B0604020202020204" pitchFamily="34" charset="0"/>
                        </a:rPr>
                        <a:t>Non-residential</a:t>
                      </a:r>
                      <a:endParaRPr kumimoji="1" lang="ja-JP" alt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r>
                        <a:rPr kumimoji="1" lang="en-US" altLang="ja-JP" sz="1000" b="1" dirty="0" smtClean="0">
                          <a:solidFill>
                            <a:schemeClr val="bg1"/>
                          </a:solidFill>
                          <a:latin typeface="Arial" panose="020B0604020202020204" pitchFamily="34" charset="0"/>
                          <a:cs typeface="Arial" panose="020B0604020202020204" pitchFamily="34" charset="0"/>
                        </a:rPr>
                        <a:t>Residential</a:t>
                      </a:r>
                      <a:endParaRPr kumimoji="1" lang="ja-JP" alt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386765065"/>
                  </a:ext>
                </a:extLst>
              </a:tr>
              <a:tr h="138488">
                <a:tc>
                  <a:txBody>
                    <a:bodyPr/>
                    <a:lstStyle/>
                    <a:p>
                      <a:pPr algn="ctr"/>
                      <a:r>
                        <a:rPr kumimoji="1" lang="en-US" altLang="ja-JP" sz="1000" b="1" dirty="0" smtClean="0">
                          <a:solidFill>
                            <a:schemeClr val="bg1"/>
                          </a:solidFill>
                          <a:latin typeface="Arial" panose="020B0604020202020204" pitchFamily="34" charset="0"/>
                          <a:cs typeface="Arial" panose="020B0604020202020204" pitchFamily="34" charset="0"/>
                        </a:rPr>
                        <a:t>&gt; 2,000 m</a:t>
                      </a:r>
                      <a:r>
                        <a:rPr kumimoji="1" lang="en-US" altLang="ja-JP" sz="1000" b="1" baseline="30000" dirty="0" smtClean="0">
                          <a:solidFill>
                            <a:schemeClr val="bg1"/>
                          </a:solidFill>
                          <a:latin typeface="Arial" panose="020B0604020202020204" pitchFamily="34" charset="0"/>
                          <a:cs typeface="Arial" panose="020B0604020202020204" pitchFamily="34" charset="0"/>
                        </a:rPr>
                        <a:t>2</a:t>
                      </a:r>
                      <a:endParaRPr kumimoji="1" lang="ja-JP" altLang="en-US" sz="1000" b="1" baseline="300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en-US" altLang="ja-JP" sz="1000" b="0" dirty="0" smtClean="0">
                          <a:solidFill>
                            <a:schemeClr val="tx1"/>
                          </a:solidFill>
                          <a:latin typeface="Arial" panose="020B0604020202020204" pitchFamily="34" charset="0"/>
                          <a:cs typeface="Arial" panose="020B0604020202020204" pitchFamily="34" charset="0"/>
                        </a:rPr>
                        <a:t>Mandatory</a:t>
                      </a:r>
                      <a:endParaRPr kumimoji="1" lang="ja-JP" altLang="en-US"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en-US" altLang="ja-JP" sz="1000" b="0" dirty="0" smtClean="0">
                          <a:solidFill>
                            <a:schemeClr val="tx1"/>
                          </a:solidFill>
                          <a:latin typeface="Arial" panose="020B0604020202020204" pitchFamily="34" charset="0"/>
                          <a:cs typeface="Arial" panose="020B0604020202020204" pitchFamily="34" charset="0"/>
                        </a:rPr>
                        <a:t>Report</a:t>
                      </a:r>
                      <a:endParaRPr kumimoji="1" lang="ja-JP" altLang="en-US"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022454"/>
                  </a:ext>
                </a:extLst>
              </a:tr>
              <a:tr h="138488">
                <a:tc>
                  <a:txBody>
                    <a:bodyPr/>
                    <a:lstStyle/>
                    <a:p>
                      <a:pPr algn="ctr"/>
                      <a:r>
                        <a:rPr kumimoji="1" lang="en-US" altLang="ja-JP" sz="1000" b="1" dirty="0" smtClean="0">
                          <a:solidFill>
                            <a:schemeClr val="bg1"/>
                          </a:solidFill>
                          <a:latin typeface="Arial" panose="020B0604020202020204" pitchFamily="34" charset="0"/>
                          <a:cs typeface="Arial" panose="020B0604020202020204" pitchFamily="34" charset="0"/>
                        </a:rPr>
                        <a:t>Mid</a:t>
                      </a:r>
                      <a:r>
                        <a:rPr kumimoji="1" lang="en-US" altLang="ja-JP" sz="1000" b="1" baseline="0" dirty="0" smtClean="0">
                          <a:solidFill>
                            <a:schemeClr val="bg1"/>
                          </a:solidFill>
                          <a:latin typeface="Arial" panose="020B0604020202020204" pitchFamily="34" charset="0"/>
                          <a:cs typeface="Arial" panose="020B0604020202020204" pitchFamily="34" charset="0"/>
                        </a:rPr>
                        <a:t> size</a:t>
                      </a:r>
                      <a:endParaRPr kumimoji="1" lang="ja-JP" alt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en-US" altLang="ja-JP" sz="1000" b="0" kern="1200" dirty="0" smtClean="0">
                          <a:solidFill>
                            <a:schemeClr val="tx1"/>
                          </a:solidFill>
                          <a:latin typeface="Arial" panose="020B0604020202020204" pitchFamily="34" charset="0"/>
                          <a:ea typeface="+mn-ea"/>
                          <a:cs typeface="Arial" panose="020B0604020202020204" pitchFamily="34" charset="0"/>
                        </a:rPr>
                        <a:t>Mandatory</a:t>
                      </a:r>
                      <a:endParaRPr kumimoji="1" lang="ja-JP" altLang="en-US"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en-US" altLang="ja-JP" sz="1000" b="0" dirty="0" smtClean="0">
                          <a:solidFill>
                            <a:schemeClr val="tx1"/>
                          </a:solidFill>
                          <a:latin typeface="Arial" panose="020B0604020202020204" pitchFamily="34" charset="0"/>
                          <a:cs typeface="Arial" panose="020B0604020202020204" pitchFamily="34" charset="0"/>
                        </a:rPr>
                        <a:t>Report</a:t>
                      </a:r>
                      <a:endParaRPr kumimoji="1" lang="ja-JP" altLang="en-US"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2455217"/>
                  </a:ext>
                </a:extLst>
              </a:tr>
              <a:tr h="138488">
                <a:tc>
                  <a:txBody>
                    <a:bodyPr/>
                    <a:lstStyle/>
                    <a:p>
                      <a:pPr algn="ctr"/>
                      <a:r>
                        <a:rPr kumimoji="1" lang="en-US" altLang="ja-JP" sz="1000" b="1" kern="1200" dirty="0" smtClean="0">
                          <a:solidFill>
                            <a:schemeClr val="bg1"/>
                          </a:solidFill>
                          <a:latin typeface="Arial" panose="020B0604020202020204" pitchFamily="34" charset="0"/>
                          <a:ea typeface="+mn-ea"/>
                          <a:cs typeface="Arial" panose="020B0604020202020204" pitchFamily="34" charset="0"/>
                        </a:rPr>
                        <a:t>300 m</a:t>
                      </a:r>
                      <a:r>
                        <a:rPr kumimoji="1" lang="en-US" altLang="ja-JP" sz="1000" b="1" kern="1200" baseline="30000" dirty="0" smtClean="0">
                          <a:solidFill>
                            <a:schemeClr val="bg1"/>
                          </a:solidFill>
                          <a:latin typeface="Arial" panose="020B0604020202020204" pitchFamily="34" charset="0"/>
                          <a:ea typeface="+mn-ea"/>
                          <a:cs typeface="Arial" panose="020B0604020202020204" pitchFamily="34" charset="0"/>
                        </a:rPr>
                        <a:t>2</a:t>
                      </a:r>
                      <a:r>
                        <a:rPr kumimoji="1" lang="en-US" altLang="ja-JP" sz="1000" b="1" kern="1200" dirty="0" smtClean="0">
                          <a:solidFill>
                            <a:schemeClr val="bg1"/>
                          </a:solidFill>
                          <a:latin typeface="Arial" panose="020B0604020202020204" pitchFamily="34" charset="0"/>
                          <a:ea typeface="+mn-ea"/>
                          <a:cs typeface="Arial" panose="020B0604020202020204" pitchFamily="34" charset="0"/>
                        </a:rPr>
                        <a:t> &gt;</a:t>
                      </a:r>
                      <a:endParaRPr kumimoji="1" lang="ja-JP" altLang="en-US" sz="1000" b="1" kern="1200" baseline="30000" dirty="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en-US" altLang="ja-JP" sz="1000" b="0" dirty="0" smtClean="0">
                          <a:solidFill>
                            <a:schemeClr val="tx1"/>
                          </a:solidFill>
                          <a:latin typeface="Arial" panose="020B0604020202020204" pitchFamily="34" charset="0"/>
                          <a:cs typeface="Arial" panose="020B0604020202020204" pitchFamily="34" charset="0"/>
                        </a:rPr>
                        <a:t>Explanatory</a:t>
                      </a:r>
                      <a:endParaRPr kumimoji="1" lang="ja-JP" altLang="en-US"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b="0" kern="1200" dirty="0" smtClean="0">
                          <a:solidFill>
                            <a:schemeClr val="tx1"/>
                          </a:solidFill>
                          <a:latin typeface="Arial" panose="020B0604020202020204" pitchFamily="34" charset="0"/>
                          <a:ea typeface="+mn-ea"/>
                          <a:cs typeface="Arial" panose="020B0604020202020204" pitchFamily="34" charset="0"/>
                        </a:rPr>
                        <a:t>Explanatory</a:t>
                      </a:r>
                      <a:endParaRPr kumimoji="1" lang="ja-JP" altLang="en-US"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034284"/>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1699481535"/>
              </p:ext>
            </p:extLst>
          </p:nvPr>
        </p:nvGraphicFramePr>
        <p:xfrm>
          <a:off x="5643280" y="1732985"/>
          <a:ext cx="2587383" cy="1371600"/>
        </p:xfrm>
        <a:graphic>
          <a:graphicData uri="http://schemas.openxmlformats.org/drawingml/2006/table">
            <a:tbl>
              <a:tblPr firstRow="1" bandRow="1">
                <a:tableStyleId>{5C22544A-7EE6-4342-B048-85BDC9FD1C3A}</a:tableStyleId>
              </a:tblPr>
              <a:tblGrid>
                <a:gridCol w="862461">
                  <a:extLst>
                    <a:ext uri="{9D8B030D-6E8A-4147-A177-3AD203B41FA5}">
                      <a16:colId xmlns:a16="http://schemas.microsoft.com/office/drawing/2014/main" val="2353082307"/>
                    </a:ext>
                  </a:extLst>
                </a:gridCol>
                <a:gridCol w="862461">
                  <a:extLst>
                    <a:ext uri="{9D8B030D-6E8A-4147-A177-3AD203B41FA5}">
                      <a16:colId xmlns:a16="http://schemas.microsoft.com/office/drawing/2014/main" val="2035980976"/>
                    </a:ext>
                  </a:extLst>
                </a:gridCol>
                <a:gridCol w="862461">
                  <a:extLst>
                    <a:ext uri="{9D8B030D-6E8A-4147-A177-3AD203B41FA5}">
                      <a16:colId xmlns:a16="http://schemas.microsoft.com/office/drawing/2014/main" val="1311001240"/>
                    </a:ext>
                  </a:extLst>
                </a:gridCol>
              </a:tblGrid>
              <a:tr h="138488">
                <a:tc gridSpan="3">
                  <a:txBody>
                    <a:bodyPr/>
                    <a:lstStyle/>
                    <a:p>
                      <a:pPr algn="ctr"/>
                      <a:r>
                        <a:rPr kumimoji="1" lang="en-US" altLang="ja-JP" sz="1000" b="1" dirty="0" smtClean="0">
                          <a:solidFill>
                            <a:schemeClr val="tx1"/>
                          </a:solidFill>
                          <a:latin typeface="Arial" panose="020B0604020202020204" pitchFamily="34" charset="0"/>
                          <a:cs typeface="Arial" panose="020B0604020202020204" pitchFamily="34" charset="0"/>
                        </a:rPr>
                        <a:t>After </a:t>
                      </a:r>
                      <a:r>
                        <a:rPr kumimoji="1" lang="en-US" altLang="ja-JP" sz="1000" b="1" baseline="0" dirty="0" smtClean="0">
                          <a:solidFill>
                            <a:schemeClr val="tx1"/>
                          </a:solidFill>
                          <a:latin typeface="Arial" panose="020B0604020202020204" pitchFamily="34" charset="0"/>
                          <a:cs typeface="Arial" panose="020B0604020202020204" pitchFamily="34" charset="0"/>
                        </a:rPr>
                        <a:t>the Act revision</a:t>
                      </a:r>
                      <a:endParaRPr kumimoji="1" lang="ja-JP" altLang="en-US" sz="1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12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996628"/>
                  </a:ext>
                </a:extLst>
              </a:tr>
              <a:tr h="138488">
                <a:tc>
                  <a:txBody>
                    <a:bodyPr/>
                    <a:lstStyle/>
                    <a:p>
                      <a:r>
                        <a:rPr kumimoji="1" lang="en-US" altLang="ja-JP" sz="1000" b="1" dirty="0" smtClean="0">
                          <a:solidFill>
                            <a:schemeClr val="bg1"/>
                          </a:solidFill>
                          <a:latin typeface="Arial" panose="020B0604020202020204" pitchFamily="34" charset="0"/>
                          <a:cs typeface="Arial" panose="020B0604020202020204" pitchFamily="34" charset="0"/>
                        </a:rPr>
                        <a:t>Floor size</a:t>
                      </a:r>
                      <a:endParaRPr kumimoji="1" lang="ja-JP" alt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en-US" altLang="ja-JP" sz="1000" b="1" dirty="0" smtClean="0">
                          <a:solidFill>
                            <a:schemeClr val="bg1"/>
                          </a:solidFill>
                          <a:latin typeface="Arial" panose="020B0604020202020204" pitchFamily="34" charset="0"/>
                          <a:cs typeface="Arial" panose="020B0604020202020204" pitchFamily="34" charset="0"/>
                        </a:rPr>
                        <a:t>Non-residential</a:t>
                      </a:r>
                      <a:endParaRPr kumimoji="1" lang="ja-JP" alt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r>
                        <a:rPr kumimoji="1" lang="en-US" altLang="ja-JP" sz="1000" b="1" dirty="0" smtClean="0">
                          <a:solidFill>
                            <a:schemeClr val="bg1"/>
                          </a:solidFill>
                          <a:latin typeface="Arial" panose="020B0604020202020204" pitchFamily="34" charset="0"/>
                          <a:cs typeface="Arial" panose="020B0604020202020204" pitchFamily="34" charset="0"/>
                        </a:rPr>
                        <a:t>Residential</a:t>
                      </a:r>
                      <a:endParaRPr kumimoji="1" lang="ja-JP" alt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386765065"/>
                  </a:ext>
                </a:extLst>
              </a:tr>
              <a:tr h="138488">
                <a:tc>
                  <a:txBody>
                    <a:bodyPr/>
                    <a:lstStyle/>
                    <a:p>
                      <a:pPr algn="ctr"/>
                      <a:r>
                        <a:rPr kumimoji="1" lang="en-US" altLang="ja-JP" sz="1000" b="1" dirty="0" smtClean="0">
                          <a:solidFill>
                            <a:schemeClr val="bg1"/>
                          </a:solidFill>
                          <a:latin typeface="Arial" panose="020B0604020202020204" pitchFamily="34" charset="0"/>
                          <a:cs typeface="Arial" panose="020B0604020202020204" pitchFamily="34" charset="0"/>
                        </a:rPr>
                        <a:t>&gt; 2,000 m</a:t>
                      </a:r>
                      <a:r>
                        <a:rPr kumimoji="1" lang="en-US" altLang="ja-JP" sz="1000" b="1" baseline="30000" dirty="0" smtClean="0">
                          <a:solidFill>
                            <a:schemeClr val="bg1"/>
                          </a:solidFill>
                          <a:latin typeface="Arial" panose="020B0604020202020204" pitchFamily="34" charset="0"/>
                          <a:cs typeface="Arial" panose="020B0604020202020204" pitchFamily="34" charset="0"/>
                        </a:rPr>
                        <a:t>2</a:t>
                      </a:r>
                      <a:endParaRPr kumimoji="1" lang="ja-JP" altLang="en-US" sz="1000" b="1" baseline="300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en-US" altLang="ja-JP" sz="1000" b="0" dirty="0" smtClean="0">
                          <a:solidFill>
                            <a:schemeClr val="tx1"/>
                          </a:solidFill>
                          <a:latin typeface="Arial" panose="020B0604020202020204" pitchFamily="34" charset="0"/>
                          <a:cs typeface="Arial" panose="020B0604020202020204" pitchFamily="34" charset="0"/>
                        </a:rPr>
                        <a:t>Mandatory</a:t>
                      </a:r>
                      <a:endParaRPr kumimoji="1" lang="ja-JP" altLang="en-US"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en-US" altLang="ja-JP" sz="1000" b="0" kern="1200" dirty="0" smtClean="0">
                          <a:solidFill>
                            <a:schemeClr val="bg1"/>
                          </a:solidFill>
                          <a:latin typeface="Arial" panose="020B0604020202020204" pitchFamily="34" charset="0"/>
                          <a:ea typeface="+mn-ea"/>
                          <a:cs typeface="Arial" panose="020B0604020202020204" pitchFamily="34" charset="0"/>
                        </a:rPr>
                        <a:t>Mandatory</a:t>
                      </a:r>
                      <a:endParaRPr kumimoji="1" lang="ja-JP" altLang="en-US" sz="10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541022454"/>
                  </a:ext>
                </a:extLst>
              </a:tr>
              <a:tr h="138488">
                <a:tc>
                  <a:txBody>
                    <a:bodyPr/>
                    <a:lstStyle/>
                    <a:p>
                      <a:pPr algn="ctr"/>
                      <a:r>
                        <a:rPr kumimoji="1" lang="en-US" altLang="ja-JP" sz="1000" b="1" dirty="0" smtClean="0">
                          <a:solidFill>
                            <a:schemeClr val="bg1"/>
                          </a:solidFill>
                          <a:latin typeface="Arial" panose="020B0604020202020204" pitchFamily="34" charset="0"/>
                          <a:cs typeface="Arial" panose="020B0604020202020204" pitchFamily="34" charset="0"/>
                        </a:rPr>
                        <a:t>Mid</a:t>
                      </a:r>
                      <a:r>
                        <a:rPr kumimoji="1" lang="en-US" altLang="ja-JP" sz="1000" b="1" baseline="0" dirty="0" smtClean="0">
                          <a:solidFill>
                            <a:schemeClr val="bg1"/>
                          </a:solidFill>
                          <a:latin typeface="Arial" panose="020B0604020202020204" pitchFamily="34" charset="0"/>
                          <a:cs typeface="Arial" panose="020B0604020202020204" pitchFamily="34" charset="0"/>
                        </a:rPr>
                        <a:t> size</a:t>
                      </a:r>
                      <a:endParaRPr kumimoji="1" lang="ja-JP" altLang="en-US" sz="10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en-US" altLang="ja-JP" sz="1000" b="0" kern="1200" dirty="0" smtClean="0">
                          <a:solidFill>
                            <a:schemeClr val="tx1"/>
                          </a:solidFill>
                          <a:latin typeface="Arial" panose="020B0604020202020204" pitchFamily="34" charset="0"/>
                          <a:ea typeface="+mn-ea"/>
                          <a:cs typeface="Arial" panose="020B0604020202020204" pitchFamily="34" charset="0"/>
                        </a:rPr>
                        <a:t>Mandatory</a:t>
                      </a:r>
                      <a:endParaRPr kumimoji="1" lang="ja-JP" altLang="en-US" sz="10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en-US" altLang="ja-JP" sz="1000" b="0" kern="1200" dirty="0" smtClean="0">
                          <a:solidFill>
                            <a:schemeClr val="bg1"/>
                          </a:solidFill>
                          <a:latin typeface="Arial" panose="020B0604020202020204" pitchFamily="34" charset="0"/>
                          <a:ea typeface="+mn-ea"/>
                          <a:cs typeface="Arial" panose="020B0604020202020204" pitchFamily="34" charset="0"/>
                        </a:rPr>
                        <a:t>Mandatory</a:t>
                      </a:r>
                      <a:endParaRPr kumimoji="1" lang="ja-JP" altLang="en-US" sz="10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682455217"/>
                  </a:ext>
                </a:extLst>
              </a:tr>
              <a:tr h="138488">
                <a:tc>
                  <a:txBody>
                    <a:bodyPr/>
                    <a:lstStyle/>
                    <a:p>
                      <a:pPr algn="ctr"/>
                      <a:r>
                        <a:rPr kumimoji="1" lang="en-US" altLang="ja-JP" sz="1000" b="1" kern="1200" dirty="0" smtClean="0">
                          <a:solidFill>
                            <a:schemeClr val="bg1"/>
                          </a:solidFill>
                          <a:latin typeface="Arial" panose="020B0604020202020204" pitchFamily="34" charset="0"/>
                          <a:ea typeface="+mn-ea"/>
                          <a:cs typeface="Arial" panose="020B0604020202020204" pitchFamily="34" charset="0"/>
                        </a:rPr>
                        <a:t>300 m</a:t>
                      </a:r>
                      <a:r>
                        <a:rPr kumimoji="1" lang="en-US" altLang="ja-JP" sz="1000" b="1" kern="1200" baseline="30000" dirty="0" smtClean="0">
                          <a:solidFill>
                            <a:schemeClr val="bg1"/>
                          </a:solidFill>
                          <a:latin typeface="Arial" panose="020B0604020202020204" pitchFamily="34" charset="0"/>
                          <a:ea typeface="+mn-ea"/>
                          <a:cs typeface="Arial" panose="020B0604020202020204" pitchFamily="34" charset="0"/>
                        </a:rPr>
                        <a:t>2</a:t>
                      </a:r>
                      <a:r>
                        <a:rPr kumimoji="1" lang="en-US" altLang="ja-JP" sz="1000" b="1" kern="1200" dirty="0" smtClean="0">
                          <a:solidFill>
                            <a:schemeClr val="bg1"/>
                          </a:solidFill>
                          <a:latin typeface="Arial" panose="020B0604020202020204" pitchFamily="34" charset="0"/>
                          <a:ea typeface="+mn-ea"/>
                          <a:cs typeface="Arial" panose="020B0604020202020204" pitchFamily="34" charset="0"/>
                        </a:rPr>
                        <a:t> &gt;</a:t>
                      </a:r>
                      <a:endParaRPr kumimoji="1" lang="ja-JP" altLang="en-US" sz="1000" b="1" kern="1200" baseline="30000" dirty="0">
                        <a:solidFill>
                          <a:schemeClr val="bg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kumimoji="1" lang="en-US" altLang="ja-JP" sz="1000" b="0" kern="1200" dirty="0" smtClean="0">
                          <a:solidFill>
                            <a:schemeClr val="bg1"/>
                          </a:solidFill>
                          <a:latin typeface="Arial" panose="020B0604020202020204" pitchFamily="34" charset="0"/>
                          <a:ea typeface="+mn-ea"/>
                          <a:cs typeface="Arial" panose="020B0604020202020204" pitchFamily="34" charset="0"/>
                        </a:rPr>
                        <a:t>Mandatory</a:t>
                      </a:r>
                      <a:endParaRPr kumimoji="1" lang="ja-JP" altLang="en-US" sz="10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r>
                        <a:rPr kumimoji="1" lang="en-US" altLang="ja-JP" sz="1000" b="0" kern="1200" dirty="0" smtClean="0">
                          <a:solidFill>
                            <a:schemeClr val="bg1"/>
                          </a:solidFill>
                          <a:latin typeface="Arial" panose="020B0604020202020204" pitchFamily="34" charset="0"/>
                          <a:ea typeface="+mn-ea"/>
                          <a:cs typeface="Arial" panose="020B0604020202020204" pitchFamily="34" charset="0"/>
                        </a:rPr>
                        <a:t>Mandatory</a:t>
                      </a:r>
                      <a:endParaRPr kumimoji="1" lang="ja-JP" altLang="en-US" sz="1000" b="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127034284"/>
                  </a:ext>
                </a:extLst>
              </a:tr>
            </a:tbl>
          </a:graphicData>
        </a:graphic>
      </p:graphicFrame>
      <p:sp>
        <p:nvSpPr>
          <p:cNvPr id="25" name="二等辺三角形 24"/>
          <p:cNvSpPr/>
          <p:nvPr/>
        </p:nvSpPr>
        <p:spPr>
          <a:xfrm rot="5400000">
            <a:off x="4768423" y="2337832"/>
            <a:ext cx="1260000" cy="161906"/>
          </a:xfrm>
          <a:prstGeom prst="triangl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latin typeface="Arial" panose="020B0604020202020204" pitchFamily="34" charset="0"/>
              <a:cs typeface="Arial" panose="020B0604020202020204" pitchFamily="34" charset="0"/>
            </a:endParaRPr>
          </a:p>
        </p:txBody>
      </p:sp>
      <p:graphicFrame>
        <p:nvGraphicFramePr>
          <p:cNvPr id="26" name="表 25"/>
          <p:cNvGraphicFramePr>
            <a:graphicFrameLocks noGrp="1"/>
          </p:cNvGraphicFramePr>
          <p:nvPr>
            <p:extLst>
              <p:ext uri="{D42A27DB-BD31-4B8C-83A1-F6EECF244321}">
                <p14:modId xmlns:p14="http://schemas.microsoft.com/office/powerpoint/2010/main" val="2524965410"/>
              </p:ext>
            </p:extLst>
          </p:nvPr>
        </p:nvGraphicFramePr>
        <p:xfrm>
          <a:off x="405818" y="4965902"/>
          <a:ext cx="8339607" cy="457200"/>
        </p:xfrm>
        <a:graphic>
          <a:graphicData uri="http://schemas.openxmlformats.org/drawingml/2006/table">
            <a:tbl>
              <a:tblPr firstRow="1" bandRow="1">
                <a:tableStyleId>{5C22544A-7EE6-4342-B048-85BDC9FD1C3A}</a:tableStyleId>
              </a:tblPr>
              <a:tblGrid>
                <a:gridCol w="2562647">
                  <a:extLst>
                    <a:ext uri="{9D8B030D-6E8A-4147-A177-3AD203B41FA5}">
                      <a16:colId xmlns:a16="http://schemas.microsoft.com/office/drawing/2014/main" val="479852835"/>
                    </a:ext>
                  </a:extLst>
                </a:gridCol>
                <a:gridCol w="825280">
                  <a:extLst>
                    <a:ext uri="{9D8B030D-6E8A-4147-A177-3AD203B41FA5}">
                      <a16:colId xmlns:a16="http://schemas.microsoft.com/office/drawing/2014/main" val="1249090174"/>
                    </a:ext>
                  </a:extLst>
                </a:gridCol>
                <a:gridCol w="825280">
                  <a:extLst>
                    <a:ext uri="{9D8B030D-6E8A-4147-A177-3AD203B41FA5}">
                      <a16:colId xmlns:a16="http://schemas.microsoft.com/office/drawing/2014/main" val="1182303033"/>
                    </a:ext>
                  </a:extLst>
                </a:gridCol>
                <a:gridCol w="825280">
                  <a:extLst>
                    <a:ext uri="{9D8B030D-6E8A-4147-A177-3AD203B41FA5}">
                      <a16:colId xmlns:a16="http://schemas.microsoft.com/office/drawing/2014/main" val="2309118378"/>
                    </a:ext>
                  </a:extLst>
                </a:gridCol>
                <a:gridCol w="825280">
                  <a:extLst>
                    <a:ext uri="{9D8B030D-6E8A-4147-A177-3AD203B41FA5}">
                      <a16:colId xmlns:a16="http://schemas.microsoft.com/office/drawing/2014/main" val="3064045927"/>
                    </a:ext>
                  </a:extLst>
                </a:gridCol>
                <a:gridCol w="825280">
                  <a:extLst>
                    <a:ext uri="{9D8B030D-6E8A-4147-A177-3AD203B41FA5}">
                      <a16:colId xmlns:a16="http://schemas.microsoft.com/office/drawing/2014/main" val="395138207"/>
                    </a:ext>
                  </a:extLst>
                </a:gridCol>
                <a:gridCol w="825280">
                  <a:extLst>
                    <a:ext uri="{9D8B030D-6E8A-4147-A177-3AD203B41FA5}">
                      <a16:colId xmlns:a16="http://schemas.microsoft.com/office/drawing/2014/main" val="2300616089"/>
                    </a:ext>
                  </a:extLst>
                </a:gridCol>
                <a:gridCol w="825280">
                  <a:extLst>
                    <a:ext uri="{9D8B030D-6E8A-4147-A177-3AD203B41FA5}">
                      <a16:colId xmlns:a16="http://schemas.microsoft.com/office/drawing/2014/main" val="2101353094"/>
                    </a:ext>
                  </a:extLst>
                </a:gridCol>
              </a:tblGrid>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prstClr val="black"/>
                          </a:solidFill>
                          <a:latin typeface="Arial" panose="020B0604020202020204" pitchFamily="34" charset="0"/>
                          <a:ea typeface="游ゴシック" panose="020B0400000000000000" pitchFamily="50" charset="-128"/>
                          <a:cs typeface="Arial" panose="020B0604020202020204" pitchFamily="34" charset="0"/>
                        </a:rPr>
                        <a:t>Thermal insulation performance</a:t>
                      </a:r>
                    </a:p>
                  </a:txBody>
                  <a:tcPr anchor="ctr">
                    <a:solidFill>
                      <a:srgbClr val="FFC000"/>
                    </a:solidFill>
                  </a:tcPr>
                </a:tc>
                <a:tc>
                  <a:txBody>
                    <a:bodyPr/>
                    <a:lstStyle/>
                    <a:p>
                      <a:pPr algn="ctr"/>
                      <a:r>
                        <a:rPr kumimoji="1" lang="en-US" altLang="ja-JP" sz="1100" dirty="0" smtClean="0">
                          <a:latin typeface="Arial" panose="020B0604020202020204" pitchFamily="34" charset="0"/>
                          <a:cs typeface="Arial" panose="020B0604020202020204" pitchFamily="34" charset="0"/>
                        </a:rPr>
                        <a:t>Grade 1</a:t>
                      </a:r>
                      <a:endParaRPr kumimoji="1" lang="ja-JP" altLang="en-US" sz="11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100" dirty="0" smtClean="0">
                          <a:latin typeface="Arial" panose="020B0604020202020204" pitchFamily="34" charset="0"/>
                          <a:cs typeface="Arial" panose="020B0604020202020204" pitchFamily="34" charset="0"/>
                        </a:rPr>
                        <a:t>Grade 2</a:t>
                      </a:r>
                      <a:endParaRPr kumimoji="1" lang="ja-JP" altLang="en-US" sz="11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100" dirty="0" smtClean="0">
                          <a:latin typeface="Arial" panose="020B0604020202020204" pitchFamily="34" charset="0"/>
                          <a:cs typeface="Arial" panose="020B0604020202020204" pitchFamily="34" charset="0"/>
                        </a:rPr>
                        <a:t>Grade 3</a:t>
                      </a:r>
                      <a:endParaRPr kumimoji="1" lang="ja-JP" altLang="en-US" sz="11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100" dirty="0" smtClean="0">
                          <a:latin typeface="Arial" panose="020B0604020202020204" pitchFamily="34" charset="0"/>
                          <a:cs typeface="Arial" panose="020B0604020202020204" pitchFamily="34" charset="0"/>
                        </a:rPr>
                        <a:t>Grade 4</a:t>
                      </a:r>
                      <a:endParaRPr kumimoji="1" lang="ja-JP" altLang="en-US" sz="11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100" dirty="0" smtClean="0">
                          <a:latin typeface="Arial" panose="020B0604020202020204" pitchFamily="34" charset="0"/>
                          <a:cs typeface="Arial" panose="020B0604020202020204" pitchFamily="34" charset="0"/>
                        </a:rPr>
                        <a:t>Grade</a:t>
                      </a:r>
                      <a:r>
                        <a:rPr kumimoji="1" lang="en-US" altLang="ja-JP" sz="1100" baseline="0" dirty="0" smtClean="0">
                          <a:latin typeface="Arial" panose="020B0604020202020204" pitchFamily="34" charset="0"/>
                          <a:cs typeface="Arial" panose="020B0604020202020204" pitchFamily="34" charset="0"/>
                        </a:rPr>
                        <a:t> 5</a:t>
                      </a:r>
                      <a:endParaRPr kumimoji="1" lang="ja-JP" altLang="en-US" sz="11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100" dirty="0" smtClean="0">
                          <a:latin typeface="Arial" panose="020B0604020202020204" pitchFamily="34" charset="0"/>
                          <a:cs typeface="Arial" panose="020B0604020202020204" pitchFamily="34" charset="0"/>
                        </a:rPr>
                        <a:t>Grade 6</a:t>
                      </a:r>
                      <a:endParaRPr kumimoji="1" lang="ja-JP" altLang="en-US" sz="1100" dirty="0">
                        <a:latin typeface="Arial" panose="020B0604020202020204" pitchFamily="34" charset="0"/>
                        <a:cs typeface="Arial" panose="020B0604020202020204" pitchFamily="34" charset="0"/>
                      </a:endParaRPr>
                    </a:p>
                  </a:txBody>
                  <a:tcPr anchor="ctr"/>
                </a:tc>
                <a:tc>
                  <a:txBody>
                    <a:bodyPr/>
                    <a:lstStyle/>
                    <a:p>
                      <a:pPr algn="ctr"/>
                      <a:r>
                        <a:rPr kumimoji="1" lang="en-US" altLang="ja-JP" sz="1100" dirty="0" smtClean="0">
                          <a:latin typeface="Arial" panose="020B0604020202020204" pitchFamily="34" charset="0"/>
                          <a:cs typeface="Arial" panose="020B0604020202020204" pitchFamily="34" charset="0"/>
                        </a:rPr>
                        <a:t>Grade 7</a:t>
                      </a:r>
                      <a:endParaRPr kumimoji="1" lang="ja-JP" altLang="en-US"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85604664"/>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457703552"/>
              </p:ext>
            </p:extLst>
          </p:nvPr>
        </p:nvGraphicFramePr>
        <p:xfrm>
          <a:off x="405818" y="5423102"/>
          <a:ext cx="7514327" cy="457200"/>
        </p:xfrm>
        <a:graphic>
          <a:graphicData uri="http://schemas.openxmlformats.org/drawingml/2006/table">
            <a:tbl>
              <a:tblPr firstRow="1" bandRow="1">
                <a:tableStyleId>{5C22544A-7EE6-4342-B048-85BDC9FD1C3A}</a:tableStyleId>
              </a:tblPr>
              <a:tblGrid>
                <a:gridCol w="2562647">
                  <a:extLst>
                    <a:ext uri="{9D8B030D-6E8A-4147-A177-3AD203B41FA5}">
                      <a16:colId xmlns:a16="http://schemas.microsoft.com/office/drawing/2014/main" val="479852835"/>
                    </a:ext>
                  </a:extLst>
                </a:gridCol>
                <a:gridCol w="825280">
                  <a:extLst>
                    <a:ext uri="{9D8B030D-6E8A-4147-A177-3AD203B41FA5}">
                      <a16:colId xmlns:a16="http://schemas.microsoft.com/office/drawing/2014/main" val="1249090174"/>
                    </a:ext>
                  </a:extLst>
                </a:gridCol>
                <a:gridCol w="825280">
                  <a:extLst>
                    <a:ext uri="{9D8B030D-6E8A-4147-A177-3AD203B41FA5}">
                      <a16:colId xmlns:a16="http://schemas.microsoft.com/office/drawing/2014/main" val="1182303033"/>
                    </a:ext>
                  </a:extLst>
                </a:gridCol>
                <a:gridCol w="825280">
                  <a:extLst>
                    <a:ext uri="{9D8B030D-6E8A-4147-A177-3AD203B41FA5}">
                      <a16:colId xmlns:a16="http://schemas.microsoft.com/office/drawing/2014/main" val="2309118378"/>
                    </a:ext>
                  </a:extLst>
                </a:gridCol>
                <a:gridCol w="825280">
                  <a:extLst>
                    <a:ext uri="{9D8B030D-6E8A-4147-A177-3AD203B41FA5}">
                      <a16:colId xmlns:a16="http://schemas.microsoft.com/office/drawing/2014/main" val="3064045927"/>
                    </a:ext>
                  </a:extLst>
                </a:gridCol>
                <a:gridCol w="825280">
                  <a:extLst>
                    <a:ext uri="{9D8B030D-6E8A-4147-A177-3AD203B41FA5}">
                      <a16:colId xmlns:a16="http://schemas.microsoft.com/office/drawing/2014/main" val="395138207"/>
                    </a:ext>
                  </a:extLst>
                </a:gridCol>
                <a:gridCol w="825280">
                  <a:extLst>
                    <a:ext uri="{9D8B030D-6E8A-4147-A177-3AD203B41FA5}">
                      <a16:colId xmlns:a16="http://schemas.microsoft.com/office/drawing/2014/main" val="2300616089"/>
                    </a:ext>
                  </a:extLst>
                </a:gridCol>
              </a:tblGrid>
              <a:tr h="278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prstClr val="black"/>
                          </a:solidFill>
                          <a:latin typeface="Arial" panose="020B0604020202020204" pitchFamily="34" charset="0"/>
                          <a:ea typeface="游ゴシック" panose="020B0400000000000000" pitchFamily="50" charset="-128"/>
                          <a:cs typeface="Arial" panose="020B0604020202020204" pitchFamily="34" charset="0"/>
                        </a:rPr>
                        <a:t>Primary energy  consumption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prstClr val="black"/>
                          </a:solidFill>
                          <a:latin typeface="Arial" panose="020B0604020202020204" pitchFamily="34" charset="0"/>
                          <a:ea typeface="游ゴシック" panose="020B0400000000000000" pitchFamily="50" charset="-128"/>
                          <a:cs typeface="Arial" panose="020B0604020202020204" pitchFamily="34" charset="0"/>
                        </a:rPr>
                        <a:t>amount performance</a:t>
                      </a:r>
                    </a:p>
                  </a:txBody>
                  <a:tcPr anchor="ctr">
                    <a:solidFill>
                      <a:schemeClr val="accent6">
                        <a:lumMod val="40000"/>
                        <a:lumOff val="60000"/>
                      </a:schemeClr>
                    </a:solidFill>
                  </a:tcPr>
                </a:tc>
                <a:tc>
                  <a:txBody>
                    <a:bodyPr/>
                    <a:lstStyle/>
                    <a:p>
                      <a:pPr algn="ctr"/>
                      <a:r>
                        <a:rPr kumimoji="1" lang="en-US" altLang="ja-JP" sz="1100" dirty="0" smtClean="0">
                          <a:latin typeface="Arial" panose="020B0604020202020204" pitchFamily="34" charset="0"/>
                          <a:cs typeface="Arial" panose="020B0604020202020204" pitchFamily="34" charset="0"/>
                        </a:rPr>
                        <a:t>Grade 1</a:t>
                      </a:r>
                      <a:endParaRPr kumimoji="1" lang="ja-JP" altLang="en-US" sz="11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kumimoji="1" lang="en-US" altLang="ja-JP" sz="1100" dirty="0" smtClean="0">
                          <a:latin typeface="Arial" panose="020B0604020202020204" pitchFamily="34" charset="0"/>
                          <a:cs typeface="Arial" panose="020B0604020202020204" pitchFamily="34" charset="0"/>
                        </a:rPr>
                        <a:t>N/A</a:t>
                      </a:r>
                      <a:endParaRPr kumimoji="1" lang="ja-JP" altLang="en-US" sz="11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kumimoji="1" lang="en-US" altLang="ja-JP" sz="1100" dirty="0" smtClean="0">
                          <a:latin typeface="Arial" panose="020B0604020202020204" pitchFamily="34" charset="0"/>
                          <a:cs typeface="Arial" panose="020B0604020202020204" pitchFamily="34" charset="0"/>
                        </a:rPr>
                        <a:t>Grade 3</a:t>
                      </a:r>
                      <a:endParaRPr kumimoji="1" lang="ja-JP" altLang="en-US" sz="11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kumimoji="1" lang="en-US" altLang="ja-JP" sz="1100" dirty="0" smtClean="0">
                          <a:latin typeface="Arial" panose="020B0604020202020204" pitchFamily="34" charset="0"/>
                          <a:cs typeface="Arial" panose="020B0604020202020204" pitchFamily="34" charset="0"/>
                        </a:rPr>
                        <a:t>Grade 4</a:t>
                      </a:r>
                      <a:endParaRPr kumimoji="1" lang="ja-JP" altLang="en-US" sz="11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kumimoji="1" lang="en-US" altLang="ja-JP" sz="1100" dirty="0" smtClean="0">
                          <a:latin typeface="Arial" panose="020B0604020202020204" pitchFamily="34" charset="0"/>
                          <a:cs typeface="Arial" panose="020B0604020202020204" pitchFamily="34" charset="0"/>
                        </a:rPr>
                        <a:t>Grade</a:t>
                      </a:r>
                      <a:r>
                        <a:rPr kumimoji="1" lang="en-US" altLang="ja-JP" sz="1100" baseline="0" dirty="0" smtClean="0">
                          <a:latin typeface="Arial" panose="020B0604020202020204" pitchFamily="34" charset="0"/>
                          <a:cs typeface="Arial" panose="020B0604020202020204" pitchFamily="34" charset="0"/>
                        </a:rPr>
                        <a:t> 5</a:t>
                      </a:r>
                      <a:endParaRPr kumimoji="1" lang="ja-JP" altLang="en-US" sz="11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kumimoji="1" lang="en-US" altLang="ja-JP" sz="1100" dirty="0" smtClean="0">
                          <a:latin typeface="Arial" panose="020B0604020202020204" pitchFamily="34" charset="0"/>
                          <a:cs typeface="Arial" panose="020B0604020202020204" pitchFamily="34" charset="0"/>
                        </a:rPr>
                        <a:t>Grade 6</a:t>
                      </a:r>
                      <a:endParaRPr kumimoji="1" lang="ja-JP" altLang="en-US" sz="1100" dirty="0">
                        <a:latin typeface="Arial" panose="020B0604020202020204" pitchFamily="34" charset="0"/>
                        <a:cs typeface="Arial" panose="020B0604020202020204" pitchFamily="34" charset="0"/>
                      </a:endParaRPr>
                    </a:p>
                  </a:txBody>
                  <a:tcPr anchor="ctr">
                    <a:solidFill>
                      <a:srgbClr val="92D050"/>
                    </a:solidFill>
                  </a:tcPr>
                </a:tc>
                <a:extLst>
                  <a:ext uri="{0D108BD9-81ED-4DB2-BD59-A6C34878D82A}">
                    <a16:rowId xmlns:a16="http://schemas.microsoft.com/office/drawing/2014/main" val="2285604664"/>
                  </a:ext>
                </a:extLst>
              </a:tr>
            </a:tbl>
          </a:graphicData>
        </a:graphic>
      </p:graphicFrame>
      <p:sp>
        <p:nvSpPr>
          <p:cNvPr id="28" name="正方形/長方形 27"/>
          <p:cNvSpPr/>
          <p:nvPr/>
        </p:nvSpPr>
        <p:spPr>
          <a:xfrm>
            <a:off x="5518775" y="5030494"/>
            <a:ext cx="660421" cy="761821"/>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9" name="テキスト ボックス 28"/>
          <p:cNvSpPr txBox="1"/>
          <p:nvPr/>
        </p:nvSpPr>
        <p:spPr bwMode="auto">
          <a:xfrm>
            <a:off x="4413006" y="5880302"/>
            <a:ext cx="1766192" cy="210808"/>
          </a:xfrm>
          <a:prstGeom prst="rect">
            <a:avLst/>
          </a:prstGeom>
          <a:noFill/>
          <a:ln>
            <a:noFill/>
          </a:ln>
          <a:effectLst/>
          <a:extLst/>
        </p:spPr>
        <p:txBody>
          <a:bodyPr wrap="none" lIns="36000" tIns="36000" rIns="36000" bIns="36000" rtlCol="0" anchor="ctr" anchorCtr="0">
            <a:noAutofit/>
          </a:bodyPr>
          <a:lstStyle/>
          <a:p>
            <a:pPr algn="ctr" defTabSz="844448" fontAlgn="ctr">
              <a:lnSpc>
                <a:spcPct val="115000"/>
              </a:lnSpc>
              <a:spcBef>
                <a:spcPts val="185"/>
              </a:spcBef>
              <a:spcAft>
                <a:spcPts val="185"/>
              </a:spcAft>
              <a:buClr>
                <a:srgbClr val="1E806B"/>
              </a:buClr>
            </a:pPr>
            <a:r>
              <a:rPr lang="en-US" altLang="ja-JP" sz="1200"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Energy efficiency standard</a:t>
            </a:r>
          </a:p>
        </p:txBody>
      </p:sp>
      <p:sp>
        <p:nvSpPr>
          <p:cNvPr id="30" name="Text Box 6"/>
          <p:cNvSpPr txBox="1">
            <a:spLocks noChangeArrowheads="1"/>
          </p:cNvSpPr>
          <p:nvPr/>
        </p:nvSpPr>
        <p:spPr bwMode="auto">
          <a:xfrm>
            <a:off x="467931" y="4677184"/>
            <a:ext cx="8506735" cy="268212"/>
          </a:xfrm>
          <a:prstGeom prst="rect">
            <a:avLst/>
          </a:prstGeom>
          <a:solidFill>
            <a:srgbClr val="009A2C"/>
          </a:solidFill>
          <a:ln w="9525">
            <a:noFill/>
            <a:miter lim="800000"/>
            <a:headEnd/>
            <a:tailEnd/>
          </a:ln>
        </p:spPr>
        <p:txBody>
          <a:bodyPr wrap="none" lIns="65149" tIns="0" rIns="65149" bIns="0" rtlCol="0" anchor="ctr"/>
          <a:lstStyle/>
          <a:p>
            <a:pPr lvl="0">
              <a:defRPr/>
            </a:pPr>
            <a:r>
              <a:rPr kumimoji="1" lang="en-US" sz="1400" b="1" i="0" u="none" strike="noStrike" kern="1200" cap="none" spc="0" normalizeH="0" baseline="0" noProof="0" dirty="0" smtClean="0">
                <a:ln>
                  <a:noFill/>
                </a:ln>
                <a:solidFill>
                  <a:srgbClr val="FFFFFF"/>
                </a:solidFill>
                <a:effectLst/>
                <a:uLnTx/>
                <a:uFillTx/>
                <a:latin typeface="Arial" panose="020B0604020202020204" pitchFamily="34" charset="0"/>
                <a:ea typeface="メイリオ" panose="020B0604030504040204" pitchFamily="50" charset="-128"/>
                <a:cs typeface="Arial" panose="020B0604020202020204" pitchFamily="34" charset="0"/>
              </a:rPr>
              <a:t>JHF’s Flat 35</a:t>
            </a:r>
            <a:r>
              <a:rPr kumimoji="1" lang="en-US" sz="1400" b="1" i="0" u="none" strike="noStrike" kern="1200" cap="none" spc="0" normalizeH="0" noProof="0" dirty="0" smtClean="0">
                <a:ln>
                  <a:noFill/>
                </a:ln>
                <a:solidFill>
                  <a:srgbClr val="FFFFFF"/>
                </a:solidFill>
                <a:effectLst/>
                <a:uLnTx/>
                <a:uFillTx/>
                <a:latin typeface="Arial" panose="020B0604020202020204" pitchFamily="34" charset="0"/>
                <a:ea typeface="メイリオ" panose="020B0604030504040204" pitchFamily="50" charset="-128"/>
                <a:cs typeface="Arial" panose="020B0604020202020204" pitchFamily="34" charset="0"/>
              </a:rPr>
              <a:t> and JHF’s Green labeled Flat 35 Mortgage applicable after April 2025</a:t>
            </a:r>
            <a:endParaRPr kumimoji="1" lang="en-US" sz="1400" b="1"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1" name="Text Box 6"/>
          <p:cNvSpPr txBox="1">
            <a:spLocks noChangeArrowheads="1"/>
          </p:cNvSpPr>
          <p:nvPr/>
        </p:nvSpPr>
        <p:spPr bwMode="auto">
          <a:xfrm>
            <a:off x="202498" y="4677184"/>
            <a:ext cx="265432" cy="268212"/>
          </a:xfrm>
          <a:prstGeom prst="rect">
            <a:avLst/>
          </a:prstGeom>
          <a:solidFill>
            <a:srgbClr val="00641D"/>
          </a:solidFill>
          <a:ln w="9525">
            <a:noFill/>
            <a:miter lim="800000"/>
            <a:headEnd/>
            <a:tailEnd/>
          </a:ln>
        </p:spPr>
        <p:txBody>
          <a:bodyPr wrap="none" lIns="65149" tIns="0" rIns="65149" bIns="0" rtlCol="0" anchor="ctr"/>
          <a:lstStyle/>
          <a:p>
            <a:pPr marL="118751" marR="0" lvl="0" indent="-118751" algn="ctr" defTabSz="835652" rtl="0" eaLnBrk="1" fontAlgn="auto" latinLnBrk="0" hangingPunct="1">
              <a:lnSpc>
                <a:spcPct val="100000"/>
              </a:lnSpc>
              <a:spcBef>
                <a:spcPct val="50000"/>
              </a:spcBef>
              <a:spcAft>
                <a:spcPts val="0"/>
              </a:spcAft>
              <a:buClrTx/>
              <a:buSzTx/>
              <a:buFontTx/>
              <a:buNone/>
              <a:tabLst>
                <a:tab pos="1568680" algn="r"/>
                <a:tab pos="1832570" algn="r"/>
              </a:tabLst>
              <a:defRPr/>
            </a:pPr>
            <a:endPar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32" name="正方形/長方形 31"/>
          <p:cNvSpPr/>
          <p:nvPr/>
        </p:nvSpPr>
        <p:spPr>
          <a:xfrm>
            <a:off x="6341566" y="5029066"/>
            <a:ext cx="2341548" cy="7618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3" name="テキスト ボックス 42"/>
          <p:cNvSpPr txBox="1"/>
          <p:nvPr/>
        </p:nvSpPr>
        <p:spPr bwMode="auto">
          <a:xfrm>
            <a:off x="6717581" y="5880302"/>
            <a:ext cx="1717706" cy="209384"/>
          </a:xfrm>
          <a:prstGeom prst="rect">
            <a:avLst/>
          </a:prstGeom>
          <a:noFill/>
          <a:ln>
            <a:noFill/>
          </a:ln>
          <a:effectLst/>
          <a:extLst/>
        </p:spPr>
        <p:txBody>
          <a:bodyPr wrap="none" lIns="36000" tIns="36000" rIns="36000" bIns="36000" rtlCol="0" anchor="ctr" anchorCtr="0">
            <a:noAutofit/>
          </a:bodyPr>
          <a:lstStyle/>
          <a:p>
            <a:pPr algn="ctr" defTabSz="844448" fontAlgn="ctr">
              <a:lnSpc>
                <a:spcPct val="115000"/>
              </a:lnSpc>
              <a:spcBef>
                <a:spcPts val="185"/>
              </a:spcBef>
              <a:spcAft>
                <a:spcPts val="185"/>
              </a:spcAft>
              <a:buClr>
                <a:srgbClr val="1E806B"/>
              </a:buClr>
            </a:pPr>
            <a:r>
              <a:rPr lang="en-US" altLang="ja-JP" sz="120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Green labeled Flat 35</a:t>
            </a:r>
            <a:endParaRPr lang="en-US" altLang="ja-JP" sz="12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AD744761-7E8A-2B41-A42A-5CE59175D8AB}" type="slidenum">
              <a:rPr kumimoji="1" lang="ja-JP" altLang="en-US" smtClean="0"/>
              <a:t>6</a:t>
            </a:fld>
            <a:endParaRPr kumimoji="1" lang="ja-JP" altLang="en-US"/>
          </a:p>
        </p:txBody>
      </p:sp>
    </p:spTree>
    <p:extLst>
      <p:ext uri="{BB962C8B-B14F-4D97-AF65-F5344CB8AC3E}">
        <p14:creationId xmlns:p14="http://schemas.microsoft.com/office/powerpoint/2010/main" val="16307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2</a:t>
            </a:r>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Green housing finance initiatives by </a:t>
            </a:r>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JHF</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64" name="Text Box 6"/>
          <p:cNvSpPr txBox="1">
            <a:spLocks noChangeArrowheads="1"/>
          </p:cNvSpPr>
          <p:nvPr/>
        </p:nvSpPr>
        <p:spPr bwMode="auto">
          <a:xfrm>
            <a:off x="467931" y="765829"/>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altLang="ja-JP" sz="1400" b="1" dirty="0">
                <a:solidFill>
                  <a:srgbClr val="FFFFFF"/>
                </a:solidFill>
                <a:latin typeface="Arial" panose="020B0604020202020204" pitchFamily="34" charset="0"/>
                <a:ea typeface="メイリオ" panose="020B0604030504040204" pitchFamily="50" charset="-128"/>
                <a:cs typeface="Arial" panose="020B0604020202020204" pitchFamily="34" charset="0"/>
              </a:rPr>
              <a:t>Fulfillment of the four core components under Green Bond Principal</a:t>
            </a:r>
          </a:p>
        </p:txBody>
      </p:sp>
      <p:sp>
        <p:nvSpPr>
          <p:cNvPr id="65" name="Text Box 6"/>
          <p:cNvSpPr txBox="1">
            <a:spLocks noChangeArrowheads="1"/>
          </p:cNvSpPr>
          <p:nvPr/>
        </p:nvSpPr>
        <p:spPr bwMode="auto">
          <a:xfrm>
            <a:off x="197559" y="765829"/>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grpSp>
        <p:nvGrpSpPr>
          <p:cNvPr id="33" name="グループ化 32"/>
          <p:cNvGrpSpPr/>
          <p:nvPr/>
        </p:nvGrpSpPr>
        <p:grpSpPr>
          <a:xfrm>
            <a:off x="193991" y="1126739"/>
            <a:ext cx="8780678" cy="4888705"/>
            <a:chOff x="427287" y="2327445"/>
            <a:chExt cx="8355302" cy="3344377"/>
          </a:xfrm>
        </p:grpSpPr>
        <p:grpSp>
          <p:nvGrpSpPr>
            <p:cNvPr id="34" name="グループ化 33"/>
            <p:cNvGrpSpPr/>
            <p:nvPr/>
          </p:nvGrpSpPr>
          <p:grpSpPr>
            <a:xfrm>
              <a:off x="427287" y="2327445"/>
              <a:ext cx="8355302" cy="3344377"/>
              <a:chOff x="427287" y="2327445"/>
              <a:chExt cx="8355302" cy="3344377"/>
            </a:xfrm>
          </p:grpSpPr>
          <p:sp>
            <p:nvSpPr>
              <p:cNvPr id="38" name="AutoShape 43"/>
              <p:cNvSpPr>
                <a:spLocks noChangeArrowheads="1"/>
              </p:cNvSpPr>
              <p:nvPr/>
            </p:nvSpPr>
            <p:spPr bwMode="auto">
              <a:xfrm>
                <a:off x="430682" y="2327445"/>
                <a:ext cx="1668574" cy="904564"/>
              </a:xfrm>
              <a:prstGeom prst="roundRect">
                <a:avLst>
                  <a:gd name="adj" fmla="val 5921"/>
                </a:avLst>
              </a:prstGeom>
              <a:gradFill rotWithShape="1">
                <a:gsLst>
                  <a:gs pos="0">
                    <a:srgbClr val="BAE4D9"/>
                  </a:gs>
                  <a:gs pos="100000">
                    <a:srgbClr val="FFFFFF"/>
                  </a:gs>
                </a:gsLst>
                <a:lin ang="0" scaled="1"/>
              </a:gradFill>
              <a:ln>
                <a:noFill/>
              </a:ln>
              <a:effectLst/>
              <a:extLst>
                <a:ext uri="{91240B29-F687-4F45-9708-019B960494DF}">
                  <a14:hiddenLine xmlns:a14="http://schemas.microsoft.com/office/drawing/2010/main" w="9525" algn="ctr">
                    <a:solidFill>
                      <a:srgbClr val="CCDAE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6494" tIns="66494" rIns="66494" bIns="66494" anchor="ctr"/>
              <a:lstStyle/>
              <a:p>
                <a:pPr defTabSz="911887">
                  <a:spcBef>
                    <a:spcPct val="50000"/>
                  </a:spcBef>
                </a:pPr>
                <a:r>
                  <a:rPr lang="en-US" altLang="ja-JP" sz="1400" dirty="0" smtClean="0">
                    <a:latin typeface="Arial" panose="020B0604020202020204" pitchFamily="34" charset="0"/>
                    <a:ea typeface="ＭＳ Ｐゴシック" panose="020B0600070205080204" pitchFamily="50" charset="-128"/>
                    <a:cs typeface="Arial" panose="020B0604020202020204" pitchFamily="34" charset="0"/>
                  </a:rPr>
                  <a:t>1. Use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of </a:t>
                </a:r>
                <a:r>
                  <a:rPr lang="en-US" altLang="ja-JP" sz="1400" dirty="0" smtClean="0">
                    <a:latin typeface="Arial" panose="020B0604020202020204" pitchFamily="34" charset="0"/>
                    <a:ea typeface="ＭＳ Ｐゴシック" panose="020B0600070205080204" pitchFamily="50" charset="-128"/>
                    <a:cs typeface="Arial" panose="020B0604020202020204" pitchFamily="34" charset="0"/>
                  </a:rPr>
                  <a:t>proceeds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Rectangle 46"/>
              <p:cNvSpPr>
                <a:spLocks noChangeArrowheads="1"/>
              </p:cNvSpPr>
              <p:nvPr/>
            </p:nvSpPr>
            <p:spPr bwMode="auto">
              <a:xfrm>
                <a:off x="1978464" y="2327445"/>
                <a:ext cx="6804123" cy="907540"/>
              </a:xfrm>
              <a:prstGeom prst="rect">
                <a:avLst/>
              </a:prstGeom>
              <a:solidFill>
                <a:schemeClr val="accent3">
                  <a:lumMod val="20000"/>
                  <a:lumOff val="80000"/>
                </a:schemeClr>
              </a:solidFill>
              <a:ln>
                <a:noFill/>
              </a:ln>
              <a:effectLst/>
              <a:extLst>
                <a:ext uri="{91240B29-F687-4F45-9708-019B960494DF}">
                  <a14:hiddenLine xmlns:a14="http://schemas.microsoft.com/office/drawing/2010/main" w="9525">
                    <a:solidFill>
                      <a:srgbClr val="66A02C"/>
                    </a:solidFill>
                    <a:miter lim="800000"/>
                    <a:headEnd/>
                    <a:tailEnd/>
                  </a14:hiddenLine>
                </a:ex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68400" tIns="66494" rIns="66494" bIns="13299" anchor="t" anchorCtr="0"/>
              <a:lstStyle>
                <a:lvl1pPr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80000" indent="-180000">
                  <a:spcBef>
                    <a:spcPts val="0"/>
                  </a:spcBef>
                  <a:buClr>
                    <a:srgbClr val="1E806B"/>
                  </a:buClr>
                  <a:buSzPct val="70000"/>
                  <a:buFont typeface="Wingdings" panose="05000000000000000000" pitchFamily="2" charset="2"/>
                  <a:buChar char="l"/>
                </a:pPr>
                <a:r>
                  <a:rPr lang="en-US" altLang="ja-JP" sz="1400" dirty="0">
                    <a:cs typeface="Arial" panose="020B0604020202020204" pitchFamily="34" charset="0"/>
                  </a:rPr>
                  <a:t>Use of proceeds </a:t>
                </a:r>
                <a:r>
                  <a:rPr lang="en-US" altLang="ja-JP" sz="1400" dirty="0" smtClean="0">
                    <a:cs typeface="Arial" panose="020B0604020202020204" pitchFamily="34" charset="0"/>
                  </a:rPr>
                  <a:t>is stated in the </a:t>
                </a:r>
              </a:p>
              <a:p>
                <a:pPr>
                  <a:spcBef>
                    <a:spcPts val="0"/>
                  </a:spcBef>
                  <a:buClr>
                    <a:srgbClr val="1E806B"/>
                  </a:buClr>
                  <a:buSzPct val="70000"/>
                  <a:buNone/>
                </a:pPr>
                <a:r>
                  <a:rPr lang="en-US" altLang="ja-JP" sz="1400" dirty="0" smtClean="0">
                    <a:cs typeface="Arial" panose="020B0604020202020204" pitchFamily="34" charset="0"/>
                  </a:rPr>
                  <a:t>   explanatory materials for investors</a:t>
                </a:r>
              </a:p>
              <a:p>
                <a:pPr marL="180000" indent="-180000">
                  <a:spcBef>
                    <a:spcPts val="0"/>
                  </a:spcBef>
                  <a:buClr>
                    <a:srgbClr val="1E806B"/>
                  </a:buClr>
                  <a:buSzPct val="70000"/>
                  <a:buFont typeface="Wingdings" panose="05000000000000000000" pitchFamily="2" charset="2"/>
                  <a:buChar char="l"/>
                </a:pPr>
                <a:r>
                  <a:rPr lang="en-US" altLang="ja-JP" sz="1400" dirty="0">
                    <a:cs typeface="Arial" panose="020B0604020202020204" pitchFamily="34" charset="0"/>
                  </a:rPr>
                  <a:t>Use of proceeds f</a:t>
                </a:r>
                <a:r>
                  <a:rPr lang="en-US" altLang="ja-JP" sz="1400" dirty="0" smtClean="0">
                    <a:cs typeface="Arial" panose="020B0604020202020204" pitchFamily="34" charset="0"/>
                  </a:rPr>
                  <a:t>alls into the </a:t>
                </a:r>
              </a:p>
              <a:p>
                <a:pPr>
                  <a:spcBef>
                    <a:spcPts val="0"/>
                  </a:spcBef>
                  <a:buClr>
                    <a:srgbClr val="1E806B"/>
                  </a:buClr>
                  <a:buSzPct val="70000"/>
                  <a:buNone/>
                </a:pPr>
                <a:r>
                  <a:rPr lang="en-US" altLang="ja-JP" sz="1400" dirty="0" smtClean="0">
                    <a:cs typeface="Arial" panose="020B0604020202020204" pitchFamily="34" charset="0"/>
                  </a:rPr>
                  <a:t>   category of </a:t>
                </a:r>
                <a:r>
                  <a:rPr lang="en-US" altLang="ja-JP" sz="1400" dirty="0" smtClean="0">
                    <a:solidFill>
                      <a:schemeClr val="accent6">
                        <a:lumMod val="75000"/>
                      </a:schemeClr>
                    </a:solidFill>
                    <a:cs typeface="Arial" panose="020B0604020202020204" pitchFamily="34" charset="0"/>
                  </a:rPr>
                  <a:t>“energy efficiency”</a:t>
                </a:r>
                <a:r>
                  <a:rPr lang="en-US" altLang="ja-JP" sz="1400" dirty="0" smtClean="0">
                    <a:cs typeface="Arial" panose="020B0604020202020204" pitchFamily="34" charset="0"/>
                  </a:rPr>
                  <a:t> as </a:t>
                </a:r>
              </a:p>
              <a:p>
                <a:pPr>
                  <a:spcBef>
                    <a:spcPts val="0"/>
                  </a:spcBef>
                  <a:buClr>
                    <a:srgbClr val="1E806B"/>
                  </a:buClr>
                  <a:buSzPct val="70000"/>
                  <a:buNone/>
                </a:pPr>
                <a:r>
                  <a:rPr lang="en-US" altLang="ja-JP" sz="1400" dirty="0">
                    <a:cs typeface="Arial" panose="020B0604020202020204" pitchFamily="34" charset="0"/>
                  </a:rPr>
                  <a:t> </a:t>
                </a:r>
                <a:r>
                  <a:rPr lang="en-US" altLang="ja-JP" sz="1400" dirty="0" smtClean="0">
                    <a:cs typeface="Arial" panose="020B0604020202020204" pitchFamily="34" charset="0"/>
                  </a:rPr>
                  <a:t>  exemplified in GBP</a:t>
                </a:r>
              </a:p>
              <a:p>
                <a:pPr>
                  <a:spcBef>
                    <a:spcPts val="0"/>
                  </a:spcBef>
                  <a:buClr>
                    <a:srgbClr val="1E806B"/>
                  </a:buClr>
                  <a:buSzPct val="70000"/>
                  <a:buNone/>
                </a:pPr>
                <a:endParaRPr lang="en-US" altLang="ja-JP" sz="1400" dirty="0">
                  <a:cs typeface="Arial" panose="020B0604020202020204" pitchFamily="34" charset="0"/>
                </a:endParaRPr>
              </a:p>
              <a:p>
                <a:pPr>
                  <a:spcBef>
                    <a:spcPts val="0"/>
                  </a:spcBef>
                  <a:buClr>
                    <a:srgbClr val="1E806B"/>
                  </a:buClr>
                  <a:buSzPct val="70000"/>
                  <a:buNone/>
                </a:pPr>
                <a:endParaRPr lang="en-US" altLang="ja-JP" sz="1400" dirty="0" smtClean="0">
                  <a:cs typeface="Arial" panose="020B0604020202020204" pitchFamily="34" charset="0"/>
                </a:endParaRPr>
              </a:p>
              <a:p>
                <a:pPr>
                  <a:spcBef>
                    <a:spcPts val="0"/>
                  </a:spcBef>
                  <a:buClr>
                    <a:srgbClr val="1E806B"/>
                  </a:buClr>
                  <a:buSzPct val="70000"/>
                  <a:buNone/>
                </a:pPr>
                <a:endParaRPr lang="en-US" altLang="ja-JP" sz="1400" dirty="0">
                  <a:cs typeface="Arial" panose="020B0604020202020204" pitchFamily="34" charset="0"/>
                </a:endParaRPr>
              </a:p>
            </p:txBody>
          </p:sp>
          <p:sp>
            <p:nvSpPr>
              <p:cNvPr id="40" name="AutoShape 43"/>
              <p:cNvSpPr>
                <a:spLocks noChangeArrowheads="1"/>
              </p:cNvSpPr>
              <p:nvPr/>
            </p:nvSpPr>
            <p:spPr bwMode="auto">
              <a:xfrm>
                <a:off x="427288" y="3289643"/>
                <a:ext cx="1551176" cy="952490"/>
              </a:xfrm>
              <a:prstGeom prst="roundRect">
                <a:avLst>
                  <a:gd name="adj" fmla="val 5921"/>
                </a:avLst>
              </a:prstGeom>
              <a:gradFill rotWithShape="1">
                <a:gsLst>
                  <a:gs pos="0">
                    <a:srgbClr val="BAE4D9"/>
                  </a:gs>
                  <a:gs pos="100000">
                    <a:srgbClr val="FFFFFF"/>
                  </a:gs>
                </a:gsLst>
                <a:lin ang="0" scaled="1"/>
              </a:gradFill>
              <a:ln>
                <a:noFill/>
              </a:ln>
              <a:effectLst/>
              <a:extLst>
                <a:ext uri="{91240B29-F687-4F45-9708-019B960494DF}">
                  <a14:hiddenLine xmlns:a14="http://schemas.microsoft.com/office/drawing/2010/main" w="9525" algn="ctr">
                    <a:solidFill>
                      <a:srgbClr val="CCDAE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6494" tIns="66494" rIns="66494" bIns="66494" anchor="ctr"/>
              <a:lstStyle>
                <a:lvl1pPr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400" dirty="0">
                    <a:cs typeface="Arial" panose="020B0604020202020204" pitchFamily="34" charset="0"/>
                  </a:rPr>
                  <a:t>2. Process for </a:t>
                </a:r>
                <a:br>
                  <a:rPr lang="en-US" altLang="ja-JP" sz="1400" dirty="0">
                    <a:cs typeface="Arial" panose="020B0604020202020204" pitchFamily="34" charset="0"/>
                  </a:rPr>
                </a:br>
                <a:r>
                  <a:rPr lang="en-US" altLang="ja-JP" sz="1400" dirty="0">
                    <a:cs typeface="Arial" panose="020B0604020202020204" pitchFamily="34" charset="0"/>
                  </a:rPr>
                  <a:t>    projection </a:t>
                </a:r>
                <a:br>
                  <a:rPr lang="en-US" altLang="ja-JP" sz="1400" dirty="0">
                    <a:cs typeface="Arial" panose="020B0604020202020204" pitchFamily="34" charset="0"/>
                  </a:rPr>
                </a:br>
                <a:r>
                  <a:rPr lang="en-US" altLang="ja-JP" sz="1400" dirty="0">
                    <a:cs typeface="Arial" panose="020B0604020202020204" pitchFamily="34" charset="0"/>
                  </a:rPr>
                  <a:t>    evaluation and</a:t>
                </a:r>
                <a:br>
                  <a:rPr lang="en-US" altLang="ja-JP" sz="1400" dirty="0">
                    <a:cs typeface="Arial" panose="020B0604020202020204" pitchFamily="34" charset="0"/>
                  </a:rPr>
                </a:br>
                <a:r>
                  <a:rPr lang="en-US" altLang="ja-JP" sz="1400" dirty="0">
                    <a:cs typeface="Arial" panose="020B0604020202020204" pitchFamily="34" charset="0"/>
                  </a:rPr>
                  <a:t>    selection</a:t>
                </a:r>
              </a:p>
            </p:txBody>
          </p:sp>
          <p:sp>
            <p:nvSpPr>
              <p:cNvPr id="42" name="Rectangle 46"/>
              <p:cNvSpPr>
                <a:spLocks noChangeArrowheads="1"/>
              </p:cNvSpPr>
              <p:nvPr/>
            </p:nvSpPr>
            <p:spPr bwMode="auto">
              <a:xfrm>
                <a:off x="1978464" y="3289643"/>
                <a:ext cx="6804123" cy="952490"/>
              </a:xfrm>
              <a:prstGeom prst="rect">
                <a:avLst/>
              </a:prstGeom>
              <a:solidFill>
                <a:schemeClr val="accent3">
                  <a:lumMod val="20000"/>
                  <a:lumOff val="80000"/>
                </a:schemeClr>
              </a:solidFill>
              <a:ln>
                <a:noFill/>
              </a:ln>
              <a:effectLst/>
              <a:extLst>
                <a:ext uri="{91240B29-F687-4F45-9708-019B960494DF}">
                  <a14:hiddenLine xmlns:a14="http://schemas.microsoft.com/office/drawing/2010/main" w="9525">
                    <a:solidFill>
                      <a:srgbClr val="66A02C"/>
                    </a:solidFill>
                    <a:miter lim="800000"/>
                    <a:headEnd/>
                    <a:tailEnd/>
                  </a14:hiddenLine>
                </a:ex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66494" tIns="66494" rIns="66494" bIns="13299" anchor="t" anchorCtr="0"/>
              <a:lstStyle>
                <a:lvl1pPr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80000" indent="-180000">
                  <a:spcBef>
                    <a:spcPts val="0"/>
                  </a:spcBef>
                  <a:buClr>
                    <a:srgbClr val="1E806B"/>
                  </a:buClr>
                  <a:buSzPct val="70000"/>
                  <a:buFont typeface="Wingdings" panose="05000000000000000000" pitchFamily="2" charset="2"/>
                  <a:buChar char="l"/>
                </a:pPr>
                <a:r>
                  <a:rPr lang="en-US" altLang="ja-JP" sz="1400" dirty="0">
                    <a:cs typeface="Arial" panose="020B0604020202020204" pitchFamily="34" charset="0"/>
                  </a:rPr>
                  <a:t>One of the goals of </a:t>
                </a:r>
                <a:r>
                  <a:rPr lang="en-US" altLang="ja-JP" sz="1400" dirty="0" smtClean="0">
                    <a:cs typeface="Arial" panose="020B0604020202020204" pitchFamily="34" charset="0"/>
                  </a:rPr>
                  <a:t>the “Basic </a:t>
                </a:r>
                <a:r>
                  <a:rPr lang="en-US" altLang="ja-JP" sz="1400" dirty="0">
                    <a:cs typeface="Arial" panose="020B0604020202020204" pitchFamily="34" charset="0"/>
                  </a:rPr>
                  <a:t>Housing </a:t>
                </a:r>
                <a:r>
                  <a:rPr lang="en-US" altLang="ja-JP" sz="1400" dirty="0" smtClean="0">
                    <a:cs typeface="Arial" panose="020B0604020202020204" pitchFamily="34" charset="0"/>
                  </a:rPr>
                  <a:t>Plan” </a:t>
                </a:r>
                <a:r>
                  <a:rPr lang="en-US" altLang="ja-JP" sz="1400" dirty="0">
                    <a:cs typeface="Arial" panose="020B0604020202020204" pitchFamily="34" charset="0"/>
                  </a:rPr>
                  <a:t>(Cabinet decision on March 19, </a:t>
                </a:r>
                <a:r>
                  <a:rPr lang="en-US" altLang="ja-JP" sz="1400" dirty="0" smtClean="0">
                    <a:cs typeface="Arial" panose="020B0604020202020204" pitchFamily="34" charset="0"/>
                  </a:rPr>
                  <a:t>2021) is </a:t>
                </a:r>
                <a:r>
                  <a:rPr lang="en-US" altLang="ja-JP" sz="1400" dirty="0">
                    <a:cs typeface="Arial" panose="020B0604020202020204" pitchFamily="34" charset="0"/>
                  </a:rPr>
                  <a:t>to “improve housing circulation systems toward a decarbonized </a:t>
                </a:r>
                <a:r>
                  <a:rPr lang="en-US" altLang="ja-JP" sz="1400" dirty="0" smtClean="0">
                    <a:cs typeface="Arial" panose="020B0604020202020204" pitchFamily="34" charset="0"/>
                  </a:rPr>
                  <a:t>society by </a:t>
                </a:r>
                <a:r>
                  <a:rPr lang="en-US" altLang="ja-JP" sz="1400" dirty="0" smtClean="0">
                    <a:solidFill>
                      <a:schemeClr val="accent6">
                        <a:lumMod val="75000"/>
                      </a:schemeClr>
                    </a:solidFill>
                    <a:cs typeface="Arial" panose="020B0604020202020204" pitchFamily="34" charset="0"/>
                  </a:rPr>
                  <a:t>construction </a:t>
                </a:r>
                <a:r>
                  <a:rPr lang="en-US" altLang="ja-JP" sz="1400" dirty="0">
                    <a:solidFill>
                      <a:schemeClr val="accent6">
                        <a:lumMod val="75000"/>
                      </a:schemeClr>
                    </a:solidFill>
                    <a:cs typeface="Arial" panose="020B0604020202020204" pitchFamily="34" charset="0"/>
                  </a:rPr>
                  <a:t>and the formation of high-quality housing </a:t>
                </a:r>
                <a:r>
                  <a:rPr lang="en-US" altLang="ja-JP" sz="1400" dirty="0" smtClean="0">
                    <a:solidFill>
                      <a:schemeClr val="accent6">
                        <a:lumMod val="75000"/>
                      </a:schemeClr>
                    </a:solidFill>
                    <a:cs typeface="Arial" panose="020B0604020202020204" pitchFamily="34" charset="0"/>
                  </a:rPr>
                  <a:t>stock</a:t>
                </a:r>
                <a:r>
                  <a:rPr lang="en-US" altLang="ja-JP" sz="1400" dirty="0" smtClean="0">
                    <a:cs typeface="Arial" panose="020B0604020202020204" pitchFamily="34" charset="0"/>
                  </a:rPr>
                  <a:t>.” JHF</a:t>
                </a:r>
                <a:r>
                  <a:rPr lang="en-US" altLang="ja-JP" sz="1400" dirty="0">
                    <a:cs typeface="Arial" panose="020B0604020202020204" pitchFamily="34" charset="0"/>
                  </a:rPr>
                  <a:t>, as a policy implementation agency, </a:t>
                </a:r>
                <a:r>
                  <a:rPr lang="en-US" altLang="ja-JP" sz="1400" dirty="0" smtClean="0">
                    <a:cs typeface="Arial" panose="020B0604020202020204" pitchFamily="34" charset="0"/>
                  </a:rPr>
                  <a:t>responds </a:t>
                </a:r>
                <a:r>
                  <a:rPr lang="en-US" altLang="ja-JP" sz="1400" dirty="0">
                    <a:cs typeface="Arial" panose="020B0604020202020204" pitchFamily="34" charset="0"/>
                  </a:rPr>
                  <a:t>to </a:t>
                </a:r>
                <a:r>
                  <a:rPr lang="en-US" altLang="ja-JP" sz="1400" dirty="0" smtClean="0">
                    <a:cs typeface="Arial" panose="020B0604020202020204" pitchFamily="34" charset="0"/>
                  </a:rPr>
                  <a:t>the policy issues </a:t>
                </a:r>
                <a:r>
                  <a:rPr lang="en-US" altLang="ja-JP" sz="1400" dirty="0">
                    <a:cs typeface="Arial" panose="020B0604020202020204" pitchFamily="34" charset="0"/>
                  </a:rPr>
                  <a:t>by providing a variety of financial </a:t>
                </a:r>
                <a:r>
                  <a:rPr lang="en-US" altLang="ja-JP" sz="1400" dirty="0" smtClean="0">
                    <a:cs typeface="Arial" panose="020B0604020202020204" pitchFamily="34" charset="0"/>
                  </a:rPr>
                  <a:t>services</a:t>
                </a:r>
              </a:p>
              <a:p>
                <a:pPr marL="180000" indent="-180000">
                  <a:spcBef>
                    <a:spcPts val="0"/>
                  </a:spcBef>
                  <a:buClr>
                    <a:srgbClr val="1E806B"/>
                  </a:buClr>
                  <a:buSzPct val="70000"/>
                  <a:buFont typeface="Wingdings" panose="05000000000000000000" pitchFamily="2" charset="2"/>
                  <a:buChar char="l"/>
                </a:pPr>
                <a:r>
                  <a:rPr lang="en-US" altLang="ja-JP" sz="1400" dirty="0">
                    <a:solidFill>
                      <a:schemeClr val="accent6">
                        <a:lumMod val="75000"/>
                      </a:schemeClr>
                    </a:solidFill>
                    <a:cs typeface="Arial" panose="020B0604020202020204" pitchFamily="34" charset="0"/>
                  </a:rPr>
                  <a:t>The energy conservation standards for Flat 35</a:t>
                </a:r>
                <a:r>
                  <a:rPr lang="en-US" altLang="ja-JP" sz="1400" dirty="0">
                    <a:cs typeface="Arial" panose="020B0604020202020204" pitchFamily="34" charset="0"/>
                  </a:rPr>
                  <a:t>, which is eligible for green bonds, are </a:t>
                </a:r>
                <a:r>
                  <a:rPr lang="en-US" altLang="ja-JP" sz="1400" dirty="0" smtClean="0">
                    <a:solidFill>
                      <a:schemeClr val="accent6">
                        <a:lumMod val="75000"/>
                      </a:schemeClr>
                    </a:solidFill>
                    <a:cs typeface="Arial" panose="020B0604020202020204" pitchFamily="34" charset="0"/>
                  </a:rPr>
                  <a:t>set pursuant to laws </a:t>
                </a:r>
                <a:r>
                  <a:rPr lang="en-US" altLang="ja-JP" sz="1400" dirty="0">
                    <a:solidFill>
                      <a:schemeClr val="accent6">
                        <a:lumMod val="75000"/>
                      </a:schemeClr>
                    </a:solidFill>
                    <a:cs typeface="Arial" panose="020B0604020202020204" pitchFamily="34" charset="0"/>
                  </a:rPr>
                  <a:t>and </a:t>
                </a:r>
                <a:r>
                  <a:rPr lang="en-US" altLang="ja-JP" sz="1400" dirty="0" smtClean="0">
                    <a:solidFill>
                      <a:schemeClr val="accent6">
                        <a:lumMod val="75000"/>
                      </a:schemeClr>
                    </a:solidFill>
                    <a:cs typeface="Arial" panose="020B0604020202020204" pitchFamily="34" charset="0"/>
                  </a:rPr>
                  <a:t>regulations</a:t>
                </a:r>
                <a:endParaRPr lang="en-US" altLang="ja-JP" sz="1400" dirty="0">
                  <a:solidFill>
                    <a:schemeClr val="accent6">
                      <a:lumMod val="75000"/>
                    </a:schemeClr>
                  </a:solidFill>
                  <a:cs typeface="Arial" panose="020B0604020202020204" pitchFamily="34" charset="0"/>
                </a:endParaRPr>
              </a:p>
            </p:txBody>
          </p:sp>
          <p:sp>
            <p:nvSpPr>
              <p:cNvPr id="45" name="AutoShape 43"/>
              <p:cNvSpPr>
                <a:spLocks noChangeArrowheads="1"/>
              </p:cNvSpPr>
              <p:nvPr/>
            </p:nvSpPr>
            <p:spPr bwMode="auto">
              <a:xfrm>
                <a:off x="427287" y="4312092"/>
                <a:ext cx="1551175" cy="652016"/>
              </a:xfrm>
              <a:prstGeom prst="roundRect">
                <a:avLst>
                  <a:gd name="adj" fmla="val 5921"/>
                </a:avLst>
              </a:prstGeom>
              <a:gradFill rotWithShape="1">
                <a:gsLst>
                  <a:gs pos="0">
                    <a:srgbClr val="BAE4D9"/>
                  </a:gs>
                  <a:gs pos="100000">
                    <a:srgbClr val="FFFFFF"/>
                  </a:gs>
                </a:gsLst>
                <a:lin ang="0" scaled="1"/>
              </a:gradFill>
              <a:ln>
                <a:noFill/>
              </a:ln>
              <a:effectLst/>
              <a:extLst>
                <a:ext uri="{91240B29-F687-4F45-9708-019B960494DF}">
                  <a14:hiddenLine xmlns:a14="http://schemas.microsoft.com/office/drawing/2010/main" w="9525" algn="ctr">
                    <a:solidFill>
                      <a:srgbClr val="CCDAE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6494" tIns="66494" rIns="66494" bIns="66494" anchor="ctr"/>
              <a:lstStyle/>
              <a:p>
                <a:pPr defTabSz="911887">
                  <a:spcBef>
                    <a:spcPct val="50000"/>
                  </a:spcBef>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 Management of</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latin typeface="Arial" panose="020B0604020202020204" pitchFamily="34" charset="0"/>
                    <a:ea typeface="ＭＳ Ｐゴシック" panose="020B0600070205080204" pitchFamily="50" charset="-128"/>
                    <a:cs typeface="Arial" panose="020B0604020202020204" pitchFamily="34" charset="0"/>
                  </a:rPr>
                  <a:t>    proceeds</a:t>
                </a:r>
              </a:p>
            </p:txBody>
          </p:sp>
          <p:sp>
            <p:nvSpPr>
              <p:cNvPr id="46" name="Rectangle 46"/>
              <p:cNvSpPr>
                <a:spLocks noChangeArrowheads="1"/>
              </p:cNvSpPr>
              <p:nvPr/>
            </p:nvSpPr>
            <p:spPr bwMode="auto">
              <a:xfrm>
                <a:off x="1978465" y="4313779"/>
                <a:ext cx="6804124" cy="650327"/>
              </a:xfrm>
              <a:prstGeom prst="rect">
                <a:avLst/>
              </a:prstGeom>
              <a:solidFill>
                <a:schemeClr val="accent3">
                  <a:lumMod val="20000"/>
                  <a:lumOff val="80000"/>
                </a:schemeClr>
              </a:solidFill>
              <a:ln>
                <a:noFill/>
              </a:ln>
              <a:effectLst/>
              <a:extLst>
                <a:ext uri="{91240B29-F687-4F45-9708-019B960494DF}">
                  <a14:hiddenLine xmlns:a14="http://schemas.microsoft.com/office/drawing/2010/main" w="9525">
                    <a:solidFill>
                      <a:srgbClr val="66A02C"/>
                    </a:solidFill>
                    <a:miter lim="800000"/>
                    <a:headEnd/>
                    <a:tailEnd/>
                  </a14:hiddenLine>
                </a:ex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83117" tIns="0" rIns="83117" bIns="13299" anchor="ctr"/>
              <a:lstStyle>
                <a:lvl1pPr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80000" indent="-180000">
                  <a:spcBef>
                    <a:spcPts val="0"/>
                  </a:spcBef>
                  <a:buClr>
                    <a:srgbClr val="1E806B"/>
                  </a:buClr>
                  <a:buSzPct val="70000"/>
                  <a:buFont typeface="Wingdings" panose="05000000000000000000" pitchFamily="2" charset="2"/>
                  <a:buChar char="l"/>
                </a:pPr>
                <a:r>
                  <a:rPr lang="en-US" altLang="ja-JP" sz="1400" dirty="0" smtClean="0">
                    <a:cs typeface="Arial" panose="020B0604020202020204" pitchFamily="34" charset="0"/>
                  </a:rPr>
                  <a:t>The full amount of proceeds are promptly applied to the purchase of Flat 35</a:t>
                </a:r>
              </a:p>
              <a:p>
                <a:pPr marL="180000" indent="-180000">
                  <a:spcBef>
                    <a:spcPts val="0"/>
                  </a:spcBef>
                  <a:buClr>
                    <a:srgbClr val="1E806B"/>
                  </a:buClr>
                  <a:buSzPct val="70000"/>
                  <a:buFont typeface="Wingdings" panose="05000000000000000000" pitchFamily="2" charset="2"/>
                  <a:buChar char="l"/>
                </a:pPr>
                <a:r>
                  <a:rPr lang="en-US" altLang="ja-JP" sz="1400" dirty="0" smtClean="0">
                    <a:solidFill>
                      <a:schemeClr val="accent6">
                        <a:lumMod val="75000"/>
                      </a:schemeClr>
                    </a:solidFill>
                    <a:cs typeface="Arial" panose="020B0604020202020204" pitchFamily="34" charset="0"/>
                  </a:rPr>
                  <a:t>JHF annually confirm that the outstanding balance of green bonds is within the range of Flat 35 outstanding balances which are eligible </a:t>
                </a:r>
                <a:r>
                  <a:rPr lang="en-US" altLang="ja-JP" sz="1400" dirty="0">
                    <a:solidFill>
                      <a:schemeClr val="accent6">
                        <a:lumMod val="75000"/>
                      </a:schemeClr>
                    </a:solidFill>
                    <a:cs typeface="Arial" panose="020B0604020202020204" pitchFamily="34" charset="0"/>
                  </a:rPr>
                  <a:t>for green </a:t>
                </a:r>
                <a:r>
                  <a:rPr lang="en-US" altLang="ja-JP" sz="1400" dirty="0" smtClean="0">
                    <a:solidFill>
                      <a:schemeClr val="accent6">
                        <a:lumMod val="75000"/>
                      </a:schemeClr>
                    </a:solidFill>
                    <a:cs typeface="Arial" panose="020B0604020202020204" pitchFamily="34" charset="0"/>
                  </a:rPr>
                  <a:t>bonds</a:t>
                </a:r>
                <a:endParaRPr lang="en-US" altLang="ja-JP" sz="1400" dirty="0">
                  <a:solidFill>
                    <a:schemeClr val="accent6">
                      <a:lumMod val="75000"/>
                    </a:schemeClr>
                  </a:solidFill>
                  <a:cs typeface="Arial" panose="020B0604020202020204" pitchFamily="34" charset="0"/>
                </a:endParaRPr>
              </a:p>
            </p:txBody>
          </p:sp>
          <p:sp>
            <p:nvSpPr>
              <p:cNvPr id="47" name="AutoShape 43"/>
              <p:cNvSpPr>
                <a:spLocks noChangeArrowheads="1"/>
              </p:cNvSpPr>
              <p:nvPr/>
            </p:nvSpPr>
            <p:spPr bwMode="auto">
              <a:xfrm>
                <a:off x="427287" y="5035227"/>
                <a:ext cx="1551175" cy="636595"/>
              </a:xfrm>
              <a:prstGeom prst="roundRect">
                <a:avLst>
                  <a:gd name="adj" fmla="val 5921"/>
                </a:avLst>
              </a:prstGeom>
              <a:gradFill rotWithShape="1">
                <a:gsLst>
                  <a:gs pos="0">
                    <a:srgbClr val="BAE4D9"/>
                  </a:gs>
                  <a:gs pos="100000">
                    <a:srgbClr val="FFFFFF"/>
                  </a:gs>
                </a:gsLst>
                <a:lin ang="0" scaled="1"/>
              </a:gradFill>
              <a:ln>
                <a:noFill/>
              </a:ln>
              <a:effectLst/>
              <a:extLst>
                <a:ext uri="{91240B29-F687-4F45-9708-019B960494DF}">
                  <a14:hiddenLine xmlns:a14="http://schemas.microsoft.com/office/drawing/2010/main" w="9525" algn="ctr">
                    <a:solidFill>
                      <a:srgbClr val="CCDAE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6494" tIns="66494" rIns="66494" bIns="66494" anchor="ctr"/>
              <a:lstStyle>
                <a:lvl1pPr defTabSz="9874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874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874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874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874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en-US" altLang="ja-JP" sz="1400" dirty="0">
                    <a:cs typeface="Arial" panose="020B0604020202020204" pitchFamily="34" charset="0"/>
                  </a:rPr>
                  <a:t>4. Reporting</a:t>
                </a:r>
              </a:p>
            </p:txBody>
          </p:sp>
          <p:sp>
            <p:nvSpPr>
              <p:cNvPr id="48" name="Rectangle 46"/>
              <p:cNvSpPr>
                <a:spLocks noChangeArrowheads="1"/>
              </p:cNvSpPr>
              <p:nvPr/>
            </p:nvSpPr>
            <p:spPr bwMode="auto">
              <a:xfrm>
                <a:off x="1978463" y="5035223"/>
                <a:ext cx="6804124" cy="636596"/>
              </a:xfrm>
              <a:prstGeom prst="rect">
                <a:avLst/>
              </a:prstGeom>
              <a:solidFill>
                <a:schemeClr val="accent3">
                  <a:lumMod val="20000"/>
                  <a:lumOff val="80000"/>
                </a:schemeClr>
              </a:solidFill>
              <a:ln>
                <a:noFill/>
              </a:ln>
              <a:effectLst/>
              <a:extLst>
                <a:ext uri="{91240B29-F687-4F45-9708-019B960494DF}">
                  <a14:hiddenLine xmlns:a14="http://schemas.microsoft.com/office/drawing/2010/main" w="9525">
                    <a:solidFill>
                      <a:srgbClr val="66A02C"/>
                    </a:solidFill>
                    <a:miter lim="800000"/>
                    <a:headEnd/>
                    <a:tailEnd/>
                  </a14:hiddenLine>
                </a:ext>
                <a:ext uri="{AF507438-7753-43E0-B8FC-AC1667EBCBE1}">
                  <a14:hiddenEffects xmlns:a14="http://schemas.microsoft.com/office/drawing/2010/main">
                    <a:effectLst>
                      <a:outerShdw dist="35921" dir="2700000" algn="ctr" rotWithShape="0">
                        <a:srgbClr val="969696">
                          <a:alpha val="50000"/>
                        </a:srgbClr>
                      </a:outerShdw>
                    </a:effectLst>
                  </a14:hiddenEffects>
                </a:ext>
              </a:extLst>
            </p:spPr>
            <p:txBody>
              <a:bodyPr lIns="83117" tIns="0" rIns="83117" bIns="13299" anchor="ctr"/>
              <a:lstStyle>
                <a:lvl1pPr defTabSz="2381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2381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2381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2381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2381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80000" indent="-180000">
                  <a:spcBef>
                    <a:spcPts val="0"/>
                  </a:spcBef>
                  <a:buClr>
                    <a:srgbClr val="1E806B"/>
                  </a:buClr>
                  <a:buSzPct val="70000"/>
                  <a:buFont typeface="Wingdings" panose="05000000000000000000" pitchFamily="2" charset="2"/>
                  <a:buChar char="l"/>
                </a:pPr>
                <a:r>
                  <a:rPr lang="en-US" altLang="ja-JP" sz="1400" dirty="0" smtClean="0">
                    <a:cs typeface="Arial" panose="020B0604020202020204" pitchFamily="34" charset="0"/>
                  </a:rPr>
                  <a:t>JHF carries out </a:t>
                </a:r>
                <a:r>
                  <a:rPr lang="en-US" altLang="ja-JP" sz="1400" dirty="0" smtClean="0">
                    <a:solidFill>
                      <a:schemeClr val="accent6">
                        <a:lumMod val="75000"/>
                      </a:schemeClr>
                    </a:solidFill>
                    <a:cs typeface="Arial" panose="020B0604020202020204" pitchFamily="34" charset="0"/>
                  </a:rPr>
                  <a:t>reporting on the allocation status of green bonds and impact reporting</a:t>
                </a:r>
                <a:r>
                  <a:rPr lang="en-US" altLang="ja-JP" sz="1400" dirty="0" smtClean="0">
                    <a:cs typeface="Arial" panose="020B0604020202020204" pitchFamily="34" charset="0"/>
                  </a:rPr>
                  <a:t> on environmental improvement effects to the extent practicable</a:t>
                </a:r>
                <a:endParaRPr lang="en-US" altLang="ja-JP" sz="1400" dirty="0">
                  <a:cs typeface="Arial" panose="020B0604020202020204" pitchFamily="34" charset="0"/>
                </a:endParaRPr>
              </a:p>
            </p:txBody>
          </p:sp>
        </p:grpSp>
        <p:sp>
          <p:nvSpPr>
            <p:cNvPr id="35" name="Rectangle 45"/>
            <p:cNvSpPr>
              <a:spLocks noChangeArrowheads="1"/>
            </p:cNvSpPr>
            <p:nvPr/>
          </p:nvSpPr>
          <p:spPr bwMode="auto">
            <a:xfrm>
              <a:off x="446532" y="3231897"/>
              <a:ext cx="8324207" cy="42222"/>
            </a:xfrm>
            <a:prstGeom prst="rect">
              <a:avLst/>
            </a:prstGeom>
            <a:gradFill rotWithShape="1">
              <a:gsLst>
                <a:gs pos="0">
                  <a:srgbClr val="BEBEBE"/>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62">
                <a:cs typeface="Arial" panose="020B0604020202020204" pitchFamily="34" charset="0"/>
              </a:endParaRPr>
            </a:p>
          </p:txBody>
        </p:sp>
        <p:sp>
          <p:nvSpPr>
            <p:cNvPr id="36" name="Rectangle 45"/>
            <p:cNvSpPr>
              <a:spLocks noChangeArrowheads="1"/>
            </p:cNvSpPr>
            <p:nvPr/>
          </p:nvSpPr>
          <p:spPr bwMode="auto">
            <a:xfrm>
              <a:off x="437435" y="4243104"/>
              <a:ext cx="8324207" cy="42222"/>
            </a:xfrm>
            <a:prstGeom prst="rect">
              <a:avLst/>
            </a:prstGeom>
            <a:gradFill rotWithShape="1">
              <a:gsLst>
                <a:gs pos="0">
                  <a:srgbClr val="BEBEBE"/>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62">
                <a:cs typeface="Arial" panose="020B0604020202020204" pitchFamily="34" charset="0"/>
              </a:endParaRPr>
            </a:p>
          </p:txBody>
        </p:sp>
        <p:sp>
          <p:nvSpPr>
            <p:cNvPr id="37" name="Rectangle 45"/>
            <p:cNvSpPr>
              <a:spLocks noChangeArrowheads="1"/>
            </p:cNvSpPr>
            <p:nvPr/>
          </p:nvSpPr>
          <p:spPr bwMode="auto">
            <a:xfrm>
              <a:off x="445567" y="4963309"/>
              <a:ext cx="8324207" cy="42222"/>
            </a:xfrm>
            <a:prstGeom prst="rect">
              <a:avLst/>
            </a:prstGeom>
            <a:gradFill rotWithShape="1">
              <a:gsLst>
                <a:gs pos="0">
                  <a:srgbClr val="BEBEBE"/>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62">
                <a:cs typeface="Arial" panose="020B0604020202020204" pitchFamily="34" charset="0"/>
              </a:endParaRPr>
            </a:p>
          </p:txBody>
        </p:sp>
      </p:grpSp>
      <p:graphicFrame>
        <p:nvGraphicFramePr>
          <p:cNvPr id="49" name="表 48"/>
          <p:cNvGraphicFramePr>
            <a:graphicFrameLocks noGrp="1"/>
          </p:cNvGraphicFramePr>
          <p:nvPr>
            <p:extLst>
              <p:ext uri="{D42A27DB-BD31-4B8C-83A1-F6EECF244321}">
                <p14:modId xmlns:p14="http://schemas.microsoft.com/office/powerpoint/2010/main" val="2488334507"/>
              </p:ext>
            </p:extLst>
          </p:nvPr>
        </p:nvGraphicFramePr>
        <p:xfrm>
          <a:off x="4924725" y="1174724"/>
          <a:ext cx="3947658" cy="1219724"/>
        </p:xfrm>
        <a:graphic>
          <a:graphicData uri="http://schemas.openxmlformats.org/drawingml/2006/table">
            <a:tbl>
              <a:tblPr firstRow="1" firstCol="1" bandRow="1">
                <a:tableStyleId>{912C8C85-51F0-491E-9774-3900AFEF0FD7}</a:tableStyleId>
              </a:tblPr>
              <a:tblGrid>
                <a:gridCol w="1522631">
                  <a:extLst>
                    <a:ext uri="{9D8B030D-6E8A-4147-A177-3AD203B41FA5}">
                      <a16:colId xmlns:a16="http://schemas.microsoft.com/office/drawing/2014/main" val="2322374906"/>
                    </a:ext>
                  </a:extLst>
                </a:gridCol>
                <a:gridCol w="499685">
                  <a:extLst>
                    <a:ext uri="{9D8B030D-6E8A-4147-A177-3AD203B41FA5}">
                      <a16:colId xmlns:a16="http://schemas.microsoft.com/office/drawing/2014/main" val="20000"/>
                    </a:ext>
                  </a:extLst>
                </a:gridCol>
                <a:gridCol w="1570438">
                  <a:extLst>
                    <a:ext uri="{9D8B030D-6E8A-4147-A177-3AD203B41FA5}">
                      <a16:colId xmlns:a16="http://schemas.microsoft.com/office/drawing/2014/main" val="20002"/>
                    </a:ext>
                  </a:extLst>
                </a:gridCol>
                <a:gridCol w="354904">
                  <a:extLst>
                    <a:ext uri="{9D8B030D-6E8A-4147-A177-3AD203B41FA5}">
                      <a16:colId xmlns:a16="http://schemas.microsoft.com/office/drawing/2014/main" val="1647191067"/>
                    </a:ext>
                  </a:extLst>
                </a:gridCol>
              </a:tblGrid>
              <a:tr h="609862">
                <a:tc>
                  <a:txBody>
                    <a:bodyPr/>
                    <a:lstStyle/>
                    <a:p>
                      <a:pPr marL="0" indent="0" algn="ctr" fontAlgn="ctr" hangingPunct="0">
                        <a:lnSpc>
                          <a:spcPct val="100000"/>
                        </a:lnSpc>
                        <a:spcAft>
                          <a:spcPts val="0"/>
                        </a:spcAft>
                      </a:pPr>
                      <a:r>
                        <a:rPr lang="en-US" altLang="ja-JP" sz="1000"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Flat 35 S</a:t>
                      </a:r>
                    </a:p>
                    <a:p>
                      <a:pPr marL="0" indent="0" algn="ctr" fontAlgn="ctr" hangingPunct="0">
                        <a:lnSpc>
                          <a:spcPct val="100000"/>
                        </a:lnSpc>
                        <a:spcAft>
                          <a:spcPts val="0"/>
                        </a:spcAft>
                      </a:pPr>
                      <a:r>
                        <a:rPr lang="en-US" altLang="ja-JP" sz="1000"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(ZEH)</a:t>
                      </a:r>
                    </a:p>
                  </a:txBody>
                  <a:tcPr marL="66526" marR="66526" marT="33262" marB="0" anchor="ctr">
                    <a:lnR w="12700" cap="flat" cmpd="sng" algn="ctr">
                      <a:no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chemeClr val="bg1"/>
                    </a:solidFill>
                  </a:tcPr>
                </a:tc>
                <a:tc>
                  <a:txBody>
                    <a:bodyPr/>
                    <a:lstStyle/>
                    <a:p>
                      <a:pPr marL="0" indent="0" algn="ctr" fontAlgn="ctr" hangingPunct="0">
                        <a:lnSpc>
                          <a:spcPct val="100000"/>
                        </a:lnSpc>
                        <a:spcAft>
                          <a:spcPts val="0"/>
                        </a:spcAft>
                      </a:pPr>
                      <a:endParaRPr lang="ja-JP" sz="800" b="1" dirty="0">
                        <a:solidFill>
                          <a:srgbClr val="505150"/>
                        </a:solidFill>
                        <a:effectLst/>
                        <a:latin typeface="Arial" panose="020B0604020202020204" pitchFamily="34" charset="0"/>
                        <a:ea typeface="メイリオ" panose="020B0604030504040204" pitchFamily="50" charset="-128"/>
                        <a:cs typeface="Arial" panose="020B0604020202020204" pitchFamily="34" charset="0"/>
                      </a:endParaRPr>
                    </a:p>
                  </a:txBody>
                  <a:tcPr marL="66526" marR="66526" marT="33262" marB="0">
                    <a:lnL w="12700" cap="flat" cmpd="sng" algn="ctr">
                      <a:noFill/>
                      <a:prstDash val="solid"/>
                      <a:round/>
                      <a:headEnd type="none" w="med" len="med"/>
                      <a:tailEnd type="none" w="med" len="med"/>
                    </a:lnL>
                    <a:lnR w="635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chemeClr val="bg1"/>
                    </a:solidFill>
                  </a:tcPr>
                </a:tc>
                <a:tc>
                  <a:txBody>
                    <a:bodyPr/>
                    <a:lstStyle/>
                    <a:p>
                      <a:pPr marL="0" indent="0" algn="ctr" fontAlgn="ctr" hangingPunct="0">
                        <a:lnSpc>
                          <a:spcPct val="100000"/>
                        </a:lnSpc>
                        <a:spcAft>
                          <a:spcPts val="0"/>
                        </a:spcAft>
                      </a:pPr>
                      <a:r>
                        <a:rPr lang="en-US" altLang="ja-JP" sz="1000" b="1"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Flat 35 S</a:t>
                      </a:r>
                    </a:p>
                    <a:p>
                      <a:pPr marL="0" indent="0" algn="ctr" fontAlgn="ctr" hangingPunct="0">
                        <a:lnSpc>
                          <a:spcPct val="100000"/>
                        </a:lnSpc>
                        <a:spcAft>
                          <a:spcPts val="0"/>
                        </a:spcAft>
                      </a:pPr>
                      <a:r>
                        <a:rPr lang="en-US" altLang="ja-JP" sz="1000" b="1"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(Energy</a:t>
                      </a:r>
                      <a:r>
                        <a:rPr lang="en-US" altLang="ja-JP" sz="1000" b="1" baseline="0"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 efficiency)</a:t>
                      </a:r>
                      <a:endParaRPr lang="en-US" altLang="ja-JP" sz="1000" b="1"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endParaRPr>
                    </a:p>
                  </a:txBody>
                  <a:tcPr marL="66526" marR="66526" marT="33262" marB="0" anchor="ctr">
                    <a:lnL w="635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chemeClr val="bg1"/>
                    </a:solidFill>
                  </a:tcPr>
                </a:tc>
                <a:tc>
                  <a:txBody>
                    <a:bodyPr/>
                    <a:lstStyle/>
                    <a:p>
                      <a:pPr marL="0" indent="0" algn="ctr" fontAlgn="ctr" hangingPunct="0">
                        <a:lnSpc>
                          <a:spcPct val="100000"/>
                        </a:lnSpc>
                        <a:spcAft>
                          <a:spcPts val="0"/>
                        </a:spcAft>
                      </a:pPr>
                      <a:endParaRPr lang="ja-JP" sz="600" b="1" dirty="0">
                        <a:effectLst/>
                        <a:latin typeface="Arial" panose="020B0604020202020204" pitchFamily="34" charset="0"/>
                        <a:ea typeface="メイリオ" panose="020B0604030504040204" pitchFamily="50" charset="-128"/>
                        <a:cs typeface="Arial" panose="020B0604020202020204" pitchFamily="34" charset="0"/>
                      </a:endParaRPr>
                    </a:p>
                  </a:txBody>
                  <a:tcPr marL="66526" marR="66526" marT="33262" marB="0">
                    <a:lnL w="12700" cap="flat" cmpd="sng" algn="ctr">
                      <a:solidFill>
                        <a:schemeClr val="bg1"/>
                      </a:solidFill>
                      <a:prstDash val="solid"/>
                      <a:round/>
                      <a:headEnd type="none" w="med" len="med"/>
                      <a:tailEnd type="none" w="med" len="med"/>
                    </a:lnL>
                    <a:lnR w="635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2152056109"/>
                  </a:ext>
                </a:extLst>
              </a:tr>
              <a:tr h="609862">
                <a:tc>
                  <a:txBody>
                    <a:bodyPr/>
                    <a:lstStyle/>
                    <a:p>
                      <a:pPr marL="0" indent="0" algn="ctr" fontAlgn="ctr" hangingPunct="0">
                        <a:lnSpc>
                          <a:spcPct val="100000"/>
                        </a:lnSpc>
                        <a:spcAft>
                          <a:spcPts val="0"/>
                        </a:spcAft>
                      </a:pPr>
                      <a:r>
                        <a:rPr lang="en-US" altLang="ja-JP" sz="1000"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Flat 35 </a:t>
                      </a:r>
                      <a:r>
                        <a:rPr lang="en-US" altLang="ja-JP" sz="1000" b="1"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Renovation</a:t>
                      </a:r>
                      <a:endParaRPr lang="en-US" altLang="ja-JP" sz="1000"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endParaRPr>
                    </a:p>
                    <a:p>
                      <a:pPr marL="0" indent="0" algn="ctr" fontAlgn="ctr" hangingPunct="0">
                        <a:lnSpc>
                          <a:spcPct val="100000"/>
                        </a:lnSpc>
                        <a:spcAft>
                          <a:spcPts val="0"/>
                        </a:spcAft>
                      </a:pPr>
                      <a:r>
                        <a:rPr lang="en-US" altLang="ja-JP" sz="1000"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(Energy</a:t>
                      </a:r>
                      <a:r>
                        <a:rPr lang="en-US" altLang="ja-JP" sz="1000" baseline="0"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 efficiency</a:t>
                      </a:r>
                      <a:r>
                        <a:rPr lang="en-US" altLang="ja-JP" sz="1000"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a:t>
                      </a:r>
                    </a:p>
                  </a:txBody>
                  <a:tcPr marL="66526" marR="66526" marT="33262" marB="0" anchor="ctr">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indent="0" algn="ctr" fontAlgn="ctr" hangingPunct="0">
                        <a:lnSpc>
                          <a:spcPct val="100000"/>
                        </a:lnSpc>
                        <a:spcAft>
                          <a:spcPts val="0"/>
                        </a:spcAft>
                      </a:pPr>
                      <a:endParaRPr lang="ja-JP" sz="800" b="1" dirty="0">
                        <a:solidFill>
                          <a:srgbClr val="505150"/>
                        </a:solidFill>
                        <a:effectLst/>
                        <a:latin typeface="Arial" panose="020B0604020202020204" pitchFamily="34" charset="0"/>
                        <a:ea typeface="メイリオ" panose="020B0604030504040204" pitchFamily="50" charset="-128"/>
                        <a:cs typeface="Arial" panose="020B0604020202020204" pitchFamily="34" charset="0"/>
                      </a:endParaRPr>
                    </a:p>
                  </a:txBody>
                  <a:tcPr marL="66526" marR="66526" marT="33262" marB="0">
                    <a:lnL w="12700" cap="flat" cmpd="sng" algn="ctr">
                      <a:no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indent="0" algn="ctr" fontAlgn="ctr" hangingPunct="0">
                        <a:lnSpc>
                          <a:spcPct val="100000"/>
                        </a:lnSpc>
                        <a:spcAft>
                          <a:spcPts val="0"/>
                        </a:spcAft>
                      </a:pPr>
                      <a:r>
                        <a:rPr lang="en-US" altLang="ja-JP" sz="1000" b="1"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Flat 35 Renovation</a:t>
                      </a:r>
                    </a:p>
                    <a:p>
                      <a:pPr marL="0" indent="0" algn="ctr" fontAlgn="ctr" hangingPunct="0">
                        <a:lnSpc>
                          <a:spcPct val="100000"/>
                        </a:lnSpc>
                        <a:spcAft>
                          <a:spcPts val="0"/>
                        </a:spcAft>
                      </a:pPr>
                      <a:r>
                        <a:rPr lang="en-US" altLang="ja-JP" sz="900" b="1" dirty="0" smtClean="0">
                          <a:solidFill>
                            <a:srgbClr val="505150"/>
                          </a:solidFill>
                          <a:effectLst/>
                          <a:latin typeface="Arial" panose="020B0604020202020204" pitchFamily="34" charset="0"/>
                          <a:ea typeface="メイリオ" panose="020B0604030504040204" pitchFamily="50" charset="-128"/>
                          <a:cs typeface="Arial" panose="020B0604020202020204" pitchFamily="34" charset="0"/>
                        </a:rPr>
                        <a:t>(Durability/modifiability)</a:t>
                      </a:r>
                    </a:p>
                  </a:txBody>
                  <a:tcPr marL="66526" marR="66526" marT="0" marB="0" anchor="ctr">
                    <a:lnL w="635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0" indent="0" algn="ctr" fontAlgn="ctr" hangingPunct="0">
                        <a:lnSpc>
                          <a:spcPct val="100000"/>
                        </a:lnSpc>
                        <a:spcAft>
                          <a:spcPts val="0"/>
                        </a:spcAft>
                      </a:pPr>
                      <a:endParaRPr lang="ja-JP" sz="600" b="0" dirty="0">
                        <a:effectLst/>
                        <a:latin typeface="Arial" panose="020B0604020202020204" pitchFamily="34" charset="0"/>
                        <a:ea typeface="メイリオ" panose="020B0604030504040204" pitchFamily="50" charset="-128"/>
                        <a:cs typeface="Arial" panose="020B0604020202020204" pitchFamily="34" charset="0"/>
                      </a:endParaRPr>
                    </a:p>
                  </a:txBody>
                  <a:tcPr marL="66526" marR="66526" marT="0" marB="0" anchor="ctr">
                    <a:lnL w="12700" cap="flat" cmpd="sng" algn="ctr">
                      <a:solidFill>
                        <a:schemeClr val="bg1"/>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092" y="1297765"/>
            <a:ext cx="390634" cy="325989"/>
          </a:xfrm>
          <a:prstGeom prst="rect">
            <a:avLst/>
          </a:prstGeom>
          <a:solidFill>
            <a:schemeClr val="bg1"/>
          </a:solidFill>
        </p:spPr>
      </p:pic>
      <p:pic>
        <p:nvPicPr>
          <p:cNvPr id="51" name="図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093" y="1930870"/>
            <a:ext cx="390634" cy="325989"/>
          </a:xfrm>
          <a:prstGeom prst="rect">
            <a:avLst/>
          </a:prstGeom>
          <a:solidFill>
            <a:schemeClr val="bg1"/>
          </a:solidFill>
        </p:spPr>
      </p:pic>
      <p:pic>
        <p:nvPicPr>
          <p:cNvPr id="52" name="図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8434" y="1914630"/>
            <a:ext cx="390634" cy="325989"/>
          </a:xfrm>
          <a:prstGeom prst="rect">
            <a:avLst/>
          </a:prstGeom>
          <a:solidFill>
            <a:schemeClr val="bg1"/>
          </a:solidFill>
        </p:spPr>
      </p:pic>
      <p:pic>
        <p:nvPicPr>
          <p:cNvPr id="53" name="図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0950" y="1297765"/>
            <a:ext cx="390634" cy="325989"/>
          </a:xfrm>
          <a:prstGeom prst="rect">
            <a:avLst/>
          </a:prstGeom>
          <a:solidFill>
            <a:schemeClr val="bg1"/>
          </a:solidFill>
        </p:spPr>
      </p:pic>
      <p:sp>
        <p:nvSpPr>
          <p:cNvPr id="54" name="Rectangle 45"/>
          <p:cNvSpPr>
            <a:spLocks noChangeArrowheads="1"/>
          </p:cNvSpPr>
          <p:nvPr/>
        </p:nvSpPr>
        <p:spPr bwMode="auto">
          <a:xfrm>
            <a:off x="220323" y="6019885"/>
            <a:ext cx="8748000" cy="61719"/>
          </a:xfrm>
          <a:prstGeom prst="rect">
            <a:avLst/>
          </a:prstGeom>
          <a:gradFill rotWithShape="1">
            <a:gsLst>
              <a:gs pos="0">
                <a:srgbClr val="BEBEBE"/>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62">
              <a:cs typeface="Arial" panose="020B0604020202020204" pitchFamily="34" charset="0"/>
            </a:endParaRPr>
          </a:p>
        </p:txBody>
      </p:sp>
      <p:sp>
        <p:nvSpPr>
          <p:cNvPr id="55" name="テキスト ボックス 54"/>
          <p:cNvSpPr txBox="1"/>
          <p:nvPr/>
        </p:nvSpPr>
        <p:spPr>
          <a:xfrm>
            <a:off x="197559" y="6328383"/>
            <a:ext cx="5560445" cy="246221"/>
          </a:xfrm>
          <a:prstGeom prst="rect">
            <a:avLst/>
          </a:prstGeom>
          <a:noFill/>
        </p:spPr>
        <p:txBody>
          <a:bodyPr wrap="square" rtlCol="0">
            <a:spAutoFit/>
          </a:bodyPr>
          <a:lstStyle/>
          <a:p>
            <a:r>
              <a:rPr kumimoji="1" lang="en-US" altLang="ja-JP" sz="1000" dirty="0" smtClean="0">
                <a:solidFill>
                  <a:srgbClr val="505150"/>
                </a:solidFill>
                <a:latin typeface="Arial" panose="020B0604020202020204" pitchFamily="34" charset="0"/>
                <a:cs typeface="Arial" panose="020B0604020202020204" pitchFamily="34" charset="0"/>
              </a:rPr>
              <a:t>Source: </a:t>
            </a:r>
            <a:r>
              <a:rPr lang="en-US" altLang="ja-JP" sz="1000" dirty="0" smtClean="0">
                <a:solidFill>
                  <a:srgbClr val="505150"/>
                </a:solidFill>
                <a:latin typeface="Arial" panose="020B0604020202020204" pitchFamily="34" charset="0"/>
                <a:cs typeface="Arial" panose="020B0604020202020204" pitchFamily="34" charset="0"/>
              </a:rPr>
              <a:t>ICMA</a:t>
            </a:r>
            <a:endParaRPr lang="en-US" altLang="ja-JP" sz="1000" dirty="0">
              <a:solidFill>
                <a:srgbClr val="505150"/>
              </a:solidFill>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AD744761-7E8A-2B41-A42A-5CE59175D8AB}" type="slidenum">
              <a:rPr kumimoji="1" lang="ja-JP" altLang="en-US" smtClean="0"/>
              <a:t>7</a:t>
            </a:fld>
            <a:endParaRPr kumimoji="1" lang="ja-JP" altLang="en-US"/>
          </a:p>
        </p:txBody>
      </p:sp>
    </p:spTree>
    <p:extLst>
      <p:ext uri="{BB962C8B-B14F-4D97-AF65-F5344CB8AC3E}">
        <p14:creationId xmlns:p14="http://schemas.microsoft.com/office/powerpoint/2010/main" val="77015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2. </a:t>
            </a:r>
            <a:r>
              <a:rPr lang="en-US" altLang="ja-JP" sz="2100" dirty="0">
                <a:solidFill>
                  <a:srgbClr val="005728"/>
                </a:solidFill>
                <a:latin typeface="Arial" panose="020B0604020202020204" pitchFamily="34" charset="0"/>
                <a:ea typeface="游ゴシック" panose="020B0400000000000000" pitchFamily="50" charset="-128"/>
                <a:cs typeface="Arial" panose="020B0604020202020204" pitchFamily="34" charset="0"/>
              </a:rPr>
              <a:t>Green housing finance initiatives by </a:t>
            </a:r>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JHF</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
        <p:nvSpPr>
          <p:cNvPr id="64" name="Text Box 6"/>
          <p:cNvSpPr txBox="1">
            <a:spLocks noChangeArrowheads="1"/>
          </p:cNvSpPr>
          <p:nvPr/>
        </p:nvSpPr>
        <p:spPr bwMode="auto">
          <a:xfrm>
            <a:off x="467931" y="765829"/>
            <a:ext cx="8506736" cy="268212"/>
          </a:xfrm>
          <a:prstGeom prst="rect">
            <a:avLst/>
          </a:prstGeom>
          <a:solidFill>
            <a:srgbClr val="009A2C"/>
          </a:solidFill>
          <a:ln w="9525">
            <a:noFill/>
            <a:miter lim="800000"/>
            <a:headEnd/>
            <a:tailEnd/>
          </a:ln>
        </p:spPr>
        <p:txBody>
          <a:bodyPr wrap="none" lIns="65149" tIns="0" rIns="65149" bIns="0" rtlCol="0" anchor="ctr"/>
          <a:lstStyle/>
          <a:p>
            <a:pPr>
              <a:defRPr/>
            </a:pPr>
            <a:r>
              <a:rPr lang="en-US" altLang="ja-JP" sz="1400" b="1" dirty="0">
                <a:solidFill>
                  <a:srgbClr val="FFFFFF"/>
                </a:solidFill>
                <a:latin typeface="Arial" panose="020B0604020202020204" pitchFamily="34" charset="0"/>
                <a:ea typeface="メイリオ" panose="020B0604030504040204" pitchFamily="50" charset="-128"/>
                <a:cs typeface="Arial" panose="020B0604020202020204" pitchFamily="34" charset="0"/>
              </a:rPr>
              <a:t>Impact reporting on green bonds</a:t>
            </a:r>
          </a:p>
        </p:txBody>
      </p:sp>
      <p:sp>
        <p:nvSpPr>
          <p:cNvPr id="65" name="Text Box 6"/>
          <p:cNvSpPr txBox="1">
            <a:spLocks noChangeArrowheads="1"/>
          </p:cNvSpPr>
          <p:nvPr/>
        </p:nvSpPr>
        <p:spPr bwMode="auto">
          <a:xfrm>
            <a:off x="197559" y="765829"/>
            <a:ext cx="270371" cy="268212"/>
          </a:xfrm>
          <a:prstGeom prst="rect">
            <a:avLst/>
          </a:prstGeom>
          <a:solidFill>
            <a:srgbClr val="00641D"/>
          </a:solidFill>
          <a:ln w="9525">
            <a:noFill/>
            <a:miter lim="800000"/>
            <a:headEnd/>
            <a:tailEnd/>
          </a:ln>
        </p:spPr>
        <p:txBody>
          <a:bodyPr wrap="none" lIns="65149" tIns="0" rIns="65149" bIns="0" rtlCol="0" anchor="ctr"/>
          <a:lstStyle/>
          <a:p>
            <a:pPr marL="118751" indent="-118751" algn="ctr" defTabSz="835652">
              <a:spcBef>
                <a:spcPct val="50000"/>
              </a:spcBef>
              <a:tabLst>
                <a:tab pos="1568680" algn="r"/>
                <a:tab pos="1832570" algn="r"/>
              </a:tabLst>
              <a:defRPr/>
            </a:pPr>
            <a:endParaRPr lang="ja-JP" altLang="en-US" sz="1200" b="1" dirty="0">
              <a:solidFill>
                <a:srgbClr val="FFFFFF"/>
              </a:solidFill>
              <a:latin typeface="Arial" panose="020B0604020202020204" pitchFamily="34" charset="0"/>
              <a:ea typeface="メイリオ" panose="020B0604030504040204" pitchFamily="50" charset="-128"/>
              <a:cs typeface="Arial" panose="020B0604020202020204" pitchFamily="34" charset="0"/>
            </a:endParaRPr>
          </a:p>
        </p:txBody>
      </p:sp>
      <p:sp>
        <p:nvSpPr>
          <p:cNvPr id="55" name="テキスト ボックス 54"/>
          <p:cNvSpPr txBox="1"/>
          <p:nvPr/>
        </p:nvSpPr>
        <p:spPr>
          <a:xfrm>
            <a:off x="197559" y="6328383"/>
            <a:ext cx="5560445" cy="246221"/>
          </a:xfrm>
          <a:prstGeom prst="rect">
            <a:avLst/>
          </a:prstGeom>
          <a:noFill/>
        </p:spPr>
        <p:txBody>
          <a:bodyPr wrap="square" rtlCol="0">
            <a:spAutoFit/>
          </a:bodyPr>
          <a:lstStyle/>
          <a:p>
            <a:r>
              <a:rPr kumimoji="1" lang="en-US" altLang="ja-JP" sz="1000" dirty="0" smtClean="0">
                <a:solidFill>
                  <a:srgbClr val="505150"/>
                </a:solidFill>
                <a:latin typeface="Arial" panose="020B0604020202020204" pitchFamily="34" charset="0"/>
                <a:cs typeface="Arial" panose="020B0604020202020204" pitchFamily="34" charset="0"/>
              </a:rPr>
              <a:t>Source: </a:t>
            </a:r>
            <a:r>
              <a:rPr lang="en-US" altLang="ja-JP" sz="1000" dirty="0" smtClean="0">
                <a:solidFill>
                  <a:srgbClr val="505150"/>
                </a:solidFill>
                <a:latin typeface="Arial" panose="020B0604020202020204" pitchFamily="34" charset="0"/>
                <a:cs typeface="Arial" panose="020B0604020202020204" pitchFamily="34" charset="0"/>
              </a:rPr>
              <a:t>ICMA</a:t>
            </a:r>
            <a:endParaRPr lang="en-US" altLang="ja-JP" sz="1000" dirty="0">
              <a:solidFill>
                <a:srgbClr val="505150"/>
              </a:solidFill>
              <a:latin typeface="Arial" panose="020B0604020202020204" pitchFamily="34" charset="0"/>
              <a:cs typeface="Arial" panose="020B0604020202020204" pitchFamily="34" charset="0"/>
            </a:endParaRPr>
          </a:p>
        </p:txBody>
      </p:sp>
      <p:graphicFrame>
        <p:nvGraphicFramePr>
          <p:cNvPr id="25" name="表 24"/>
          <p:cNvGraphicFramePr>
            <a:graphicFrameLocks noGrp="1"/>
          </p:cNvGraphicFramePr>
          <p:nvPr>
            <p:extLst/>
          </p:nvPr>
        </p:nvGraphicFramePr>
        <p:xfrm>
          <a:off x="170482" y="2534299"/>
          <a:ext cx="8801501" cy="2806312"/>
        </p:xfrm>
        <a:graphic>
          <a:graphicData uri="http://schemas.openxmlformats.org/drawingml/2006/table">
            <a:tbl>
              <a:tblPr firstRow="1" firstCol="1" bandRow="1">
                <a:tableStyleId>{5C22544A-7EE6-4342-B048-85BDC9FD1C3A}</a:tableStyleId>
              </a:tblPr>
              <a:tblGrid>
                <a:gridCol w="1794830">
                  <a:extLst>
                    <a:ext uri="{9D8B030D-6E8A-4147-A177-3AD203B41FA5}">
                      <a16:colId xmlns:a16="http://schemas.microsoft.com/office/drawing/2014/main" val="2108105208"/>
                    </a:ext>
                  </a:extLst>
                </a:gridCol>
                <a:gridCol w="3116496">
                  <a:extLst>
                    <a:ext uri="{9D8B030D-6E8A-4147-A177-3AD203B41FA5}">
                      <a16:colId xmlns:a16="http://schemas.microsoft.com/office/drawing/2014/main" val="2715184339"/>
                    </a:ext>
                  </a:extLst>
                </a:gridCol>
                <a:gridCol w="1947162">
                  <a:extLst>
                    <a:ext uri="{9D8B030D-6E8A-4147-A177-3AD203B41FA5}">
                      <a16:colId xmlns:a16="http://schemas.microsoft.com/office/drawing/2014/main" val="2459125599"/>
                    </a:ext>
                  </a:extLst>
                </a:gridCol>
                <a:gridCol w="1943013">
                  <a:extLst>
                    <a:ext uri="{9D8B030D-6E8A-4147-A177-3AD203B41FA5}">
                      <a16:colId xmlns:a16="http://schemas.microsoft.com/office/drawing/2014/main" val="3557491249"/>
                    </a:ext>
                  </a:extLst>
                </a:gridCol>
              </a:tblGrid>
              <a:tr h="680475">
                <a:tc>
                  <a:txBody>
                    <a:bodyPr/>
                    <a:lstStyle/>
                    <a:p>
                      <a:pPr algn="ctr">
                        <a:spcAft>
                          <a:spcPts val="0"/>
                        </a:spcAft>
                      </a:pPr>
                      <a:r>
                        <a:rPr lang="en-US" altLang="ja-JP" sz="1400" kern="100" dirty="0" smtClean="0">
                          <a:effectLst/>
                          <a:latin typeface="Arial" panose="020B0604020202020204" pitchFamily="34" charset="0"/>
                          <a:cs typeface="Arial" panose="020B0604020202020204" pitchFamily="34" charset="0"/>
                        </a:rPr>
                        <a:t>Classification</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008000"/>
                    </a:solidFill>
                  </a:tcPr>
                </a:tc>
                <a:tc>
                  <a:txBody>
                    <a:bodyPr/>
                    <a:lstStyle/>
                    <a:p>
                      <a:pPr algn="ctr">
                        <a:spcAft>
                          <a:spcPts val="0"/>
                        </a:spcAft>
                      </a:pPr>
                      <a:r>
                        <a:rPr lang="en-US" altLang="ja-JP" sz="1400" kern="100" dirty="0" smtClean="0">
                          <a:effectLst/>
                          <a:latin typeface="Arial" panose="020B0604020202020204" pitchFamily="34" charset="0"/>
                          <a:ea typeface="+mj-ea"/>
                          <a:cs typeface="Arial" panose="020B0604020202020204" pitchFamily="34" charset="0"/>
                        </a:rPr>
                        <a:t>Standard</a:t>
                      </a:r>
                      <a:endParaRPr lang="ja-JP" sz="1400" kern="100" dirty="0">
                        <a:effectLst/>
                        <a:latin typeface="Arial" panose="020B0604020202020204" pitchFamily="34" charset="0"/>
                        <a:ea typeface="+mj-ea"/>
                        <a:cs typeface="Arial" panose="020B0604020202020204" pitchFamily="34" charset="0"/>
                      </a:endParaRPr>
                    </a:p>
                  </a:txBody>
                  <a:tcPr marL="45124" marR="45124" marT="0" marB="0" anchor="ctr">
                    <a:solidFill>
                      <a:srgbClr val="008000"/>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CO2 emissions</a:t>
                      </a:r>
                    </a:p>
                    <a:p>
                      <a:pPr algn="ctr">
                        <a:spcAft>
                          <a:spcPts val="0"/>
                        </a:spcAft>
                      </a:pPr>
                      <a:r>
                        <a:rPr lang="en-US" altLang="ja-JP" sz="1100" kern="100" dirty="0" smtClean="0">
                          <a:effectLst/>
                          <a:latin typeface="Arial" panose="020B0604020202020204" pitchFamily="34" charset="0"/>
                          <a:cs typeface="Arial" panose="020B0604020202020204" pitchFamily="34" charset="0"/>
                        </a:rPr>
                        <a:t>(Single detached houses)</a:t>
                      </a:r>
                      <a:endParaRPr lang="ja-JP" altLang="ja-JP" sz="9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008000"/>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CO2 emissions</a:t>
                      </a:r>
                    </a:p>
                    <a:p>
                      <a:pPr algn="ctr">
                        <a:spcAft>
                          <a:spcPts val="0"/>
                        </a:spcAft>
                      </a:pPr>
                      <a:r>
                        <a:rPr lang="en-US" altLang="ja-JP" sz="1100" kern="100" dirty="0" smtClean="0">
                          <a:effectLst/>
                          <a:latin typeface="Arial" panose="020B0604020202020204" pitchFamily="34" charset="0"/>
                          <a:cs typeface="Arial" panose="020B0604020202020204" pitchFamily="34" charset="0"/>
                        </a:rPr>
                        <a:t>(Condos)</a:t>
                      </a:r>
                      <a:endParaRPr lang="ja-JP" sz="9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008000"/>
                    </a:solidFill>
                  </a:tcPr>
                </a:tc>
                <a:extLst>
                  <a:ext uri="{0D108BD9-81ED-4DB2-BD59-A6C34878D82A}">
                    <a16:rowId xmlns:a16="http://schemas.microsoft.com/office/drawing/2014/main" val="4119836887"/>
                  </a:ext>
                </a:extLst>
              </a:tr>
              <a:tr h="538539">
                <a:tc>
                  <a:txBody>
                    <a:bodyPr/>
                    <a:lstStyle/>
                    <a:p>
                      <a:pPr marL="0" lvl="0" indent="0" algn="l">
                        <a:lnSpc>
                          <a:spcPts val="1200"/>
                        </a:lnSpc>
                        <a:spcAft>
                          <a:spcPts val="0"/>
                        </a:spcAft>
                        <a:buFont typeface="+mj-ea"/>
                        <a:buNone/>
                      </a:pPr>
                      <a:r>
                        <a:rPr lang="en-US" altLang="ja-JP" sz="1100" kern="100" dirty="0" smtClean="0">
                          <a:effectLst/>
                          <a:latin typeface="Arial" panose="020B0604020202020204" pitchFamily="34" charset="0"/>
                          <a:cs typeface="Arial" panose="020B0604020202020204" pitchFamily="34" charset="0"/>
                        </a:rPr>
                        <a:t>Current</a:t>
                      </a:r>
                      <a:r>
                        <a:rPr lang="en-US" altLang="ja-JP" sz="1100" kern="100" baseline="0" dirty="0" smtClean="0">
                          <a:effectLst/>
                          <a:latin typeface="Arial" panose="020B0604020202020204" pitchFamily="34" charset="0"/>
                          <a:cs typeface="Arial" panose="020B0604020202020204" pitchFamily="34" charset="0"/>
                        </a:rPr>
                        <a:t> </a:t>
                      </a:r>
                      <a:r>
                        <a:rPr lang="en-US" altLang="ja-JP" sz="1100" kern="100" dirty="0" smtClean="0">
                          <a:effectLst/>
                          <a:latin typeface="Arial" panose="020B0604020202020204" pitchFamily="34" charset="0"/>
                          <a:cs typeface="Arial" panose="020B0604020202020204" pitchFamily="34" charset="0"/>
                        </a:rPr>
                        <a:t>average energy efficiency performance</a:t>
                      </a:r>
                      <a:r>
                        <a:rPr lang="en-US" altLang="ja-JP" sz="1100" kern="100" baseline="0" dirty="0" smtClean="0">
                          <a:effectLst/>
                          <a:latin typeface="Arial" panose="020B0604020202020204" pitchFamily="34" charset="0"/>
                          <a:cs typeface="Arial" panose="020B0604020202020204" pitchFamily="34" charset="0"/>
                        </a:rPr>
                        <a:t> </a:t>
                      </a:r>
                      <a:r>
                        <a:rPr lang="en-US" altLang="ja-JP" sz="1100" kern="100" dirty="0" smtClean="0">
                          <a:effectLst/>
                          <a:latin typeface="Arial" panose="020B0604020202020204" pitchFamily="34" charset="0"/>
                          <a:cs typeface="Arial" panose="020B0604020202020204" pitchFamily="34" charset="0"/>
                        </a:rPr>
                        <a:t>of housing</a:t>
                      </a:r>
                      <a:endParaRPr lang="ja-JP" sz="1100" kern="100" dirty="0">
                        <a:effectLst/>
                        <a:latin typeface="Arial" panose="020B0604020202020204" pitchFamily="34" charset="0"/>
                        <a:cs typeface="Arial" panose="020B0604020202020204" pitchFamily="34" charset="0"/>
                      </a:endParaRPr>
                    </a:p>
                  </a:txBody>
                  <a:tcPr marL="45124" marR="45124" marT="0" marB="0" anchor="ctr">
                    <a:solidFill>
                      <a:srgbClr val="00B0F0"/>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Thermal insulation Performance Grade 4 and</a:t>
                      </a:r>
                    </a:p>
                    <a:p>
                      <a:pPr algn="ctr">
                        <a:spcAft>
                          <a:spcPts val="0"/>
                        </a:spcAft>
                      </a:pPr>
                      <a:r>
                        <a:rPr lang="en-US" altLang="ja-JP" sz="1100" kern="100" dirty="0" smtClean="0">
                          <a:effectLst/>
                          <a:latin typeface="Arial" panose="020B0604020202020204" pitchFamily="34" charset="0"/>
                          <a:cs typeface="Arial" panose="020B0604020202020204" pitchFamily="34" charset="0"/>
                        </a:rPr>
                        <a:t>Primary Energy Consumption Amount Grade 4</a:t>
                      </a:r>
                    </a:p>
                  </a:txBody>
                  <a:tcPr marL="45124" marR="45124" marT="0" marB="0" anchor="ctr">
                    <a:solidFill>
                      <a:srgbClr val="D2DEEF"/>
                    </a:solidFill>
                  </a:tcPr>
                </a:tc>
                <a:tc>
                  <a:txBody>
                    <a:bodyPr/>
                    <a:lstStyle/>
                    <a:p>
                      <a:pPr marL="0" marR="0" lvl="0" indent="0" algn="ctr" defTabSz="889485" rtl="0" eaLnBrk="1" fontAlgn="auto" latinLnBrk="0" hangingPunct="1">
                        <a:lnSpc>
                          <a:spcPct val="100000"/>
                        </a:lnSpc>
                        <a:spcBef>
                          <a:spcPts val="0"/>
                        </a:spcBef>
                        <a:spcAft>
                          <a:spcPts val="0"/>
                        </a:spcAft>
                        <a:buClrTx/>
                        <a:buSzTx/>
                        <a:buFontTx/>
                        <a:buNone/>
                        <a:tabLst/>
                        <a:defRPr/>
                      </a:pPr>
                      <a:r>
                        <a:rPr lang="en-US" altLang="ja-JP" sz="1100" kern="100" dirty="0" smtClean="0">
                          <a:effectLst/>
                          <a:latin typeface="Arial" panose="020B0604020202020204" pitchFamily="34" charset="0"/>
                          <a:cs typeface="Arial" panose="020B0604020202020204" pitchFamily="34" charset="0"/>
                        </a:rPr>
                        <a:t>3,675 kg</a:t>
                      </a:r>
                    </a:p>
                    <a:p>
                      <a:pPr marL="0" marR="0" lvl="0" indent="0" algn="ctr" defTabSz="889485" rtl="0" eaLnBrk="1" fontAlgn="auto" latinLnBrk="0" hangingPunct="1">
                        <a:lnSpc>
                          <a:spcPct val="100000"/>
                        </a:lnSpc>
                        <a:spcBef>
                          <a:spcPts val="0"/>
                        </a:spcBef>
                        <a:spcAft>
                          <a:spcPts val="0"/>
                        </a:spcAft>
                        <a:buClrTx/>
                        <a:buSzTx/>
                        <a:buFontTx/>
                        <a:buNone/>
                        <a:tabLst/>
                        <a:defRPr/>
                      </a:pPr>
                      <a:r>
                        <a:rPr lang="en-US" altLang="ja-JP" sz="1100" kern="100" dirty="0" smtClean="0">
                          <a:effectLst/>
                          <a:latin typeface="Arial" panose="020B0604020202020204" pitchFamily="34" charset="0"/>
                          <a:ea typeface="ＭＳ 明朝" panose="02020609040205080304" pitchFamily="17" charset="-128"/>
                          <a:cs typeface="Arial" panose="020B0604020202020204" pitchFamily="34" charset="0"/>
                        </a:rPr>
                        <a:t>(“Case1”)</a:t>
                      </a:r>
                      <a:endParaRPr lang="ja-JP" altLang="ja-JP" sz="1100" kern="100" dirty="0" smtClean="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D2DEEF"/>
                    </a:solidFill>
                  </a:tcPr>
                </a:tc>
                <a:tc>
                  <a:txBody>
                    <a:bodyPr/>
                    <a:lstStyle/>
                    <a:p>
                      <a:pPr marL="0" marR="0" lvl="0" indent="0" algn="ctr" defTabSz="889485" rtl="0" eaLnBrk="1" fontAlgn="auto" latinLnBrk="0" hangingPunct="1">
                        <a:lnSpc>
                          <a:spcPct val="100000"/>
                        </a:lnSpc>
                        <a:spcBef>
                          <a:spcPts val="0"/>
                        </a:spcBef>
                        <a:spcAft>
                          <a:spcPts val="0"/>
                        </a:spcAft>
                        <a:buClrTx/>
                        <a:buSzTx/>
                        <a:buFontTx/>
                        <a:buNone/>
                        <a:tabLst/>
                        <a:defRPr/>
                      </a:pPr>
                      <a:r>
                        <a:rPr lang="en-US" altLang="ja-JP" sz="1100" kern="100" dirty="0" smtClean="0">
                          <a:effectLst/>
                          <a:latin typeface="Arial" panose="020B0604020202020204" pitchFamily="34" charset="0"/>
                          <a:cs typeface="Arial" panose="020B0604020202020204" pitchFamily="34" charset="0"/>
                        </a:rPr>
                        <a:t>2,862 kg</a:t>
                      </a:r>
                    </a:p>
                    <a:p>
                      <a:pPr marL="0" marR="0" lvl="0" indent="0" algn="ctr" defTabSz="889485" rtl="0" eaLnBrk="1" fontAlgn="auto" latinLnBrk="0" hangingPunct="1">
                        <a:lnSpc>
                          <a:spcPct val="100000"/>
                        </a:lnSpc>
                        <a:spcBef>
                          <a:spcPts val="0"/>
                        </a:spcBef>
                        <a:spcAft>
                          <a:spcPts val="0"/>
                        </a:spcAft>
                        <a:buClrTx/>
                        <a:buSzTx/>
                        <a:buFontTx/>
                        <a:buNone/>
                        <a:tabLst/>
                        <a:defRPr/>
                      </a:pPr>
                      <a:r>
                        <a:rPr lang="en-US" altLang="ja-JP" sz="1100" kern="100" dirty="0" smtClean="0">
                          <a:effectLst/>
                          <a:latin typeface="Arial" panose="020B0604020202020204" pitchFamily="34" charset="0"/>
                          <a:ea typeface="ＭＳ 明朝" panose="02020609040205080304" pitchFamily="17" charset="-128"/>
                          <a:cs typeface="Arial" panose="020B0604020202020204" pitchFamily="34" charset="0"/>
                        </a:rPr>
                        <a:t>(“Case2”)</a:t>
                      </a:r>
                      <a:endParaRPr lang="ja-JP" altLang="ja-JP" sz="1100" kern="100" dirty="0" smtClean="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D2DEEF"/>
                    </a:solidFill>
                  </a:tcPr>
                </a:tc>
                <a:extLst>
                  <a:ext uri="{0D108BD9-81ED-4DB2-BD59-A6C34878D82A}">
                    <a16:rowId xmlns:a16="http://schemas.microsoft.com/office/drawing/2014/main" val="2208777503"/>
                  </a:ext>
                </a:extLst>
              </a:tr>
              <a:tr h="538539">
                <a:tc>
                  <a:txBody>
                    <a:bodyPr/>
                    <a:lstStyle/>
                    <a:p>
                      <a:pPr marL="0" marR="0" lvl="0" indent="0" algn="l" defTabSz="914400" rtl="0" eaLnBrk="1" fontAlgn="auto" latinLnBrk="0" hangingPunct="1">
                        <a:lnSpc>
                          <a:spcPts val="1200"/>
                        </a:lnSpc>
                        <a:spcBef>
                          <a:spcPts val="0"/>
                        </a:spcBef>
                        <a:spcAft>
                          <a:spcPts val="0"/>
                        </a:spcAft>
                        <a:buClrTx/>
                        <a:buSzTx/>
                        <a:buFont typeface="+mj-ea"/>
                        <a:buNone/>
                        <a:tabLst/>
                        <a:defRPr/>
                      </a:pPr>
                      <a:r>
                        <a:rPr lang="en-US" altLang="ja-JP" sz="1100" kern="100" dirty="0" smtClean="0">
                          <a:effectLst/>
                          <a:latin typeface="Arial" panose="020B0604020202020204" pitchFamily="34" charset="0"/>
                          <a:cs typeface="Arial" panose="020B0604020202020204" pitchFamily="34" charset="0"/>
                        </a:rPr>
                        <a:t>Flat 35 S ZEH*</a:t>
                      </a:r>
                    </a:p>
                  </a:txBody>
                  <a:tcPr marL="45124" marR="45124" marT="0" marB="0" anchor="ctr">
                    <a:solidFill>
                      <a:srgbClr val="00B0F0"/>
                    </a:solidFill>
                  </a:tcPr>
                </a:tc>
                <a:tc>
                  <a:txBody>
                    <a:bodyPr/>
                    <a:lstStyle/>
                    <a:p>
                      <a:pPr algn="l">
                        <a:spcAft>
                          <a:spcPts val="0"/>
                        </a:spcAft>
                      </a:pPr>
                      <a:r>
                        <a:rPr lang="en-US" altLang="ja-JP" sz="1100" kern="100" dirty="0" smtClean="0">
                          <a:effectLst/>
                          <a:latin typeface="Arial" panose="020B0604020202020204" pitchFamily="34" charset="0"/>
                          <a:cs typeface="Arial" panose="020B0604020202020204" pitchFamily="34" charset="0"/>
                        </a:rPr>
                        <a:t>“ZEH”</a:t>
                      </a:r>
                      <a:r>
                        <a:rPr lang="ja-JP" altLang="en-US" sz="1100" kern="100" baseline="0" dirty="0" smtClean="0">
                          <a:effectLst/>
                          <a:latin typeface="Arial" panose="020B0604020202020204" pitchFamily="34" charset="0"/>
                          <a:cs typeface="Arial" panose="020B0604020202020204" pitchFamily="34" charset="0"/>
                        </a:rPr>
                        <a:t> </a:t>
                      </a:r>
                      <a:r>
                        <a:rPr lang="en-US" altLang="ja-JP" sz="1100" kern="100" baseline="0" dirty="0" smtClean="0">
                          <a:effectLst/>
                          <a:latin typeface="Arial" panose="020B0604020202020204" pitchFamily="34" charset="0"/>
                          <a:cs typeface="Arial" panose="020B0604020202020204" pitchFamily="34" charset="0"/>
                        </a:rPr>
                        <a:t>standard defined by the “ZEH Roadmap Committee”</a:t>
                      </a:r>
                      <a:endParaRPr lang="ja-JP" sz="11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EAEFF7"/>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Reduction amount from Case1 is </a:t>
                      </a:r>
                      <a:r>
                        <a:rPr lang="ja-JP" altLang="en-US" sz="1100" kern="100" dirty="0" smtClean="0">
                          <a:effectLst/>
                          <a:latin typeface="Arial" panose="020B0604020202020204" pitchFamily="34" charset="0"/>
                          <a:cs typeface="Arial" panose="020B0604020202020204" pitchFamily="34" charset="0"/>
                        </a:rPr>
                        <a:t>▲</a:t>
                      </a:r>
                      <a:r>
                        <a:rPr lang="en-US" altLang="ja-JP" sz="1100" kern="100" dirty="0" smtClean="0">
                          <a:effectLst/>
                          <a:latin typeface="Arial" panose="020B0604020202020204" pitchFamily="34" charset="0"/>
                          <a:ea typeface="ＭＳ 明朝" panose="02020609040205080304" pitchFamily="17" charset="-128"/>
                          <a:cs typeface="Arial" panose="020B0604020202020204" pitchFamily="34" charset="0"/>
                        </a:rPr>
                        <a:t>2,731 kg</a:t>
                      </a:r>
                    </a:p>
                  </a:txBody>
                  <a:tcPr marL="45124" marR="45124" marT="0" marB="0" anchor="ctr">
                    <a:solidFill>
                      <a:srgbClr val="EAEFF7"/>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Reduction amount from Case2 is </a:t>
                      </a:r>
                      <a:r>
                        <a:rPr lang="ja-JP" altLang="en-US" sz="1100" kern="100" dirty="0" smtClean="0">
                          <a:effectLst/>
                          <a:latin typeface="Arial" panose="020B0604020202020204" pitchFamily="34" charset="0"/>
                          <a:cs typeface="Arial" panose="020B0604020202020204" pitchFamily="34" charset="0"/>
                        </a:rPr>
                        <a:t>▲</a:t>
                      </a:r>
                      <a:r>
                        <a:rPr lang="en-US" altLang="ja-JP" sz="1100" kern="100" dirty="0" smtClean="0">
                          <a:effectLst/>
                          <a:latin typeface="Arial" panose="020B0604020202020204" pitchFamily="34" charset="0"/>
                          <a:ea typeface="ＭＳ 明朝" panose="02020609040205080304" pitchFamily="17" charset="-128"/>
                          <a:cs typeface="Arial" panose="020B0604020202020204" pitchFamily="34" charset="0"/>
                        </a:rPr>
                        <a:t>2,130 kg</a:t>
                      </a:r>
                      <a:endParaRPr lang="ja-JP" sz="11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EAEFF7"/>
                    </a:solidFill>
                  </a:tcPr>
                </a:tc>
                <a:extLst>
                  <a:ext uri="{0D108BD9-81ED-4DB2-BD59-A6C34878D82A}">
                    <a16:rowId xmlns:a16="http://schemas.microsoft.com/office/drawing/2014/main" val="3035841174"/>
                  </a:ext>
                </a:extLst>
              </a:tr>
              <a:tr h="538539">
                <a:tc>
                  <a:txBody>
                    <a:bodyPr/>
                    <a:lstStyle/>
                    <a:p>
                      <a:pPr marL="0" marR="0" lvl="0" indent="0" algn="l" defTabSz="914400" rtl="0" eaLnBrk="1" fontAlgn="auto" latinLnBrk="0" hangingPunct="1">
                        <a:lnSpc>
                          <a:spcPts val="1200"/>
                        </a:lnSpc>
                        <a:spcBef>
                          <a:spcPts val="0"/>
                        </a:spcBef>
                        <a:spcAft>
                          <a:spcPts val="0"/>
                        </a:spcAft>
                        <a:buClrTx/>
                        <a:buSzTx/>
                        <a:buFont typeface="+mj-ea"/>
                        <a:buNone/>
                        <a:tabLst/>
                        <a:defRPr/>
                      </a:pPr>
                      <a:r>
                        <a:rPr lang="en-US" altLang="ja-JP" sz="1100" kern="100" dirty="0" smtClean="0">
                          <a:effectLst/>
                          <a:latin typeface="Arial" panose="020B0604020202020204" pitchFamily="34" charset="0"/>
                          <a:cs typeface="Arial" panose="020B0604020202020204" pitchFamily="34" charset="0"/>
                        </a:rPr>
                        <a:t>Flat 35 S (Interest Plan A) energy efficiency</a:t>
                      </a:r>
                      <a:endParaRPr lang="ja-JP" altLang="ja-JP" sz="1100" kern="100" dirty="0" smtClean="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00B0F0"/>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Thermal insulation Performance Grade 5 and</a:t>
                      </a:r>
                    </a:p>
                    <a:p>
                      <a:pPr algn="ctr">
                        <a:spcAft>
                          <a:spcPts val="0"/>
                        </a:spcAft>
                      </a:pPr>
                      <a:r>
                        <a:rPr lang="en-US" altLang="ja-JP" sz="1100" kern="100" dirty="0" smtClean="0">
                          <a:effectLst/>
                          <a:latin typeface="Arial" panose="020B0604020202020204" pitchFamily="34" charset="0"/>
                          <a:cs typeface="Arial" panose="020B0604020202020204" pitchFamily="34" charset="0"/>
                        </a:rPr>
                        <a:t>Primary Energy Consumption Amount Grade 6</a:t>
                      </a:r>
                      <a:endParaRPr lang="ja-JP" sz="11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D2DEEF"/>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Reduction amount from Case1 is </a:t>
                      </a:r>
                      <a:r>
                        <a:rPr lang="ja-JP" altLang="en-US" sz="1100" kern="100" dirty="0" smtClean="0">
                          <a:effectLst/>
                          <a:latin typeface="Arial" panose="020B0604020202020204" pitchFamily="34" charset="0"/>
                          <a:cs typeface="Arial" panose="020B0604020202020204" pitchFamily="34" charset="0"/>
                        </a:rPr>
                        <a:t>▲</a:t>
                      </a:r>
                      <a:r>
                        <a:rPr lang="en-US" altLang="ja-JP" sz="1100" kern="100" dirty="0" smtClean="0">
                          <a:effectLst/>
                          <a:latin typeface="Arial" panose="020B0604020202020204" pitchFamily="34" charset="0"/>
                          <a:ea typeface="ＭＳ 明朝" panose="02020609040205080304" pitchFamily="17" charset="-128"/>
                          <a:cs typeface="Arial" panose="020B0604020202020204" pitchFamily="34" charset="0"/>
                        </a:rPr>
                        <a:t>547 kg</a:t>
                      </a:r>
                    </a:p>
                  </a:txBody>
                  <a:tcPr marL="45124" marR="45124" marT="0" marB="0" anchor="ctr">
                    <a:solidFill>
                      <a:srgbClr val="D2DEEF"/>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Reduction amount from Case2 is </a:t>
                      </a:r>
                      <a:r>
                        <a:rPr lang="ja-JP" altLang="en-US" sz="1100" kern="100" dirty="0" smtClean="0">
                          <a:effectLst/>
                          <a:latin typeface="Arial" panose="020B0604020202020204" pitchFamily="34" charset="0"/>
                          <a:cs typeface="Arial" panose="020B0604020202020204" pitchFamily="34" charset="0"/>
                        </a:rPr>
                        <a:t>▲</a:t>
                      </a:r>
                      <a:r>
                        <a:rPr lang="en-US" altLang="ja-JP" sz="1100" kern="100" dirty="0" smtClean="0">
                          <a:effectLst/>
                          <a:latin typeface="Arial" panose="020B0604020202020204" pitchFamily="34" charset="0"/>
                          <a:ea typeface="ＭＳ 明朝" panose="02020609040205080304" pitchFamily="17" charset="-128"/>
                          <a:cs typeface="Arial" panose="020B0604020202020204" pitchFamily="34" charset="0"/>
                        </a:rPr>
                        <a:t>427 kg</a:t>
                      </a:r>
                      <a:endParaRPr lang="ja-JP" sz="11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D2DEEF"/>
                    </a:solidFill>
                  </a:tcPr>
                </a:tc>
                <a:extLst>
                  <a:ext uri="{0D108BD9-81ED-4DB2-BD59-A6C34878D82A}">
                    <a16:rowId xmlns:a16="http://schemas.microsoft.com/office/drawing/2014/main" val="3272033847"/>
                  </a:ext>
                </a:extLst>
              </a:tr>
              <a:tr h="510220">
                <a:tc>
                  <a:txBody>
                    <a:bodyPr/>
                    <a:lstStyle/>
                    <a:p>
                      <a:pPr marL="0" lvl="0" indent="0" algn="l">
                        <a:lnSpc>
                          <a:spcPts val="1200"/>
                        </a:lnSpc>
                        <a:spcAft>
                          <a:spcPts val="0"/>
                        </a:spcAft>
                        <a:buFont typeface="+mj-ea"/>
                        <a:buNone/>
                      </a:pPr>
                      <a:r>
                        <a:rPr lang="en-US" altLang="ja-JP" sz="1100" kern="100" dirty="0" smtClean="0">
                          <a:effectLst/>
                          <a:latin typeface="Arial" panose="020B0604020202020204" pitchFamily="34" charset="0"/>
                          <a:cs typeface="Arial" panose="020B0604020202020204" pitchFamily="34" charset="0"/>
                        </a:rPr>
                        <a:t>Flat 35 S (Interest Plan A) durability and flexibility</a:t>
                      </a:r>
                      <a:endParaRPr lang="ja-JP" sz="11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00B0F0"/>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Long-term Quality Housing</a:t>
                      </a:r>
                    </a:p>
                    <a:p>
                      <a:pPr algn="ctr">
                        <a:spcAft>
                          <a:spcPts val="0"/>
                        </a:spcAft>
                      </a:pPr>
                      <a:r>
                        <a:rPr lang="en-US" altLang="ja-JP" sz="1100" kern="100" dirty="0" smtClean="0">
                          <a:effectLst/>
                          <a:latin typeface="Arial" panose="020B0604020202020204" pitchFamily="34" charset="0"/>
                          <a:cs typeface="Arial" panose="020B0604020202020204" pitchFamily="34" charset="0"/>
                        </a:rPr>
                        <a:t>Thermal insulation Performance Grade 5 and </a:t>
                      </a:r>
                    </a:p>
                    <a:p>
                      <a:pPr algn="ctr">
                        <a:spcAft>
                          <a:spcPts val="0"/>
                        </a:spcAft>
                      </a:pPr>
                      <a:r>
                        <a:rPr lang="en-US" altLang="ja-JP" sz="1100" kern="100" dirty="0" smtClean="0">
                          <a:effectLst/>
                          <a:latin typeface="Arial" panose="020B0604020202020204" pitchFamily="34" charset="0"/>
                          <a:cs typeface="Arial" panose="020B0604020202020204" pitchFamily="34" charset="0"/>
                        </a:rPr>
                        <a:t>Primary Energy Consumption Amount Grade 6</a:t>
                      </a:r>
                      <a:endParaRPr lang="ja-JP" sz="11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EAEFF7"/>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Reduction amount from Case1 is </a:t>
                      </a:r>
                      <a:r>
                        <a:rPr lang="ja-JP" altLang="en-US" sz="1100" kern="100" dirty="0" smtClean="0">
                          <a:effectLst/>
                          <a:latin typeface="Arial" panose="020B0604020202020204" pitchFamily="34" charset="0"/>
                          <a:cs typeface="Arial" panose="020B0604020202020204" pitchFamily="34" charset="0"/>
                        </a:rPr>
                        <a:t>▲</a:t>
                      </a:r>
                      <a:r>
                        <a:rPr lang="en-US" altLang="ja-JP" sz="1100" kern="100" dirty="0" smtClean="0">
                          <a:effectLst/>
                          <a:latin typeface="Arial" panose="020B0604020202020204" pitchFamily="34" charset="0"/>
                          <a:ea typeface="ＭＳ 明朝" panose="02020609040205080304" pitchFamily="17" charset="-128"/>
                          <a:cs typeface="Arial" panose="020B0604020202020204" pitchFamily="34" charset="0"/>
                        </a:rPr>
                        <a:t>547 kg</a:t>
                      </a:r>
                    </a:p>
                  </a:txBody>
                  <a:tcPr marL="45124" marR="45124" marT="0" marB="0" anchor="ctr">
                    <a:solidFill>
                      <a:srgbClr val="EAEFF7"/>
                    </a:solidFill>
                  </a:tcPr>
                </a:tc>
                <a:tc>
                  <a:txBody>
                    <a:bodyPr/>
                    <a:lstStyle/>
                    <a:p>
                      <a:pPr algn="ctr">
                        <a:spcAft>
                          <a:spcPts val="0"/>
                        </a:spcAft>
                      </a:pPr>
                      <a:r>
                        <a:rPr lang="en-US" altLang="ja-JP" sz="1100" kern="100" dirty="0" smtClean="0">
                          <a:effectLst/>
                          <a:latin typeface="Arial" panose="020B0604020202020204" pitchFamily="34" charset="0"/>
                          <a:cs typeface="Arial" panose="020B0604020202020204" pitchFamily="34" charset="0"/>
                        </a:rPr>
                        <a:t>Reduction amount from Case2 is </a:t>
                      </a:r>
                      <a:r>
                        <a:rPr lang="ja-JP" altLang="en-US" sz="1100" kern="100" dirty="0" smtClean="0">
                          <a:effectLst/>
                          <a:latin typeface="Arial" panose="020B0604020202020204" pitchFamily="34" charset="0"/>
                          <a:cs typeface="Arial" panose="020B0604020202020204" pitchFamily="34" charset="0"/>
                        </a:rPr>
                        <a:t>▲</a:t>
                      </a:r>
                      <a:r>
                        <a:rPr lang="en-US" altLang="ja-JP" sz="1100" kern="100" dirty="0" smtClean="0">
                          <a:effectLst/>
                          <a:latin typeface="Arial" panose="020B0604020202020204" pitchFamily="34" charset="0"/>
                          <a:ea typeface="ＭＳ 明朝" panose="02020609040205080304" pitchFamily="17" charset="-128"/>
                          <a:cs typeface="Arial" panose="020B0604020202020204" pitchFamily="34" charset="0"/>
                        </a:rPr>
                        <a:t>427 kg</a:t>
                      </a:r>
                      <a:endParaRPr lang="ja-JP" sz="11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124" marR="45124" marT="0" marB="0" anchor="ctr">
                    <a:solidFill>
                      <a:srgbClr val="EAEFF7"/>
                    </a:solidFill>
                  </a:tcPr>
                </a:tc>
                <a:extLst>
                  <a:ext uri="{0D108BD9-81ED-4DB2-BD59-A6C34878D82A}">
                    <a16:rowId xmlns:a16="http://schemas.microsoft.com/office/drawing/2014/main" val="4039292011"/>
                  </a:ext>
                </a:extLst>
              </a:tr>
            </a:tbl>
          </a:graphicData>
        </a:graphic>
      </p:graphicFrame>
      <p:sp>
        <p:nvSpPr>
          <p:cNvPr id="26" name="Text Box 86"/>
          <p:cNvSpPr txBox="1">
            <a:spLocks noChangeArrowheads="1"/>
          </p:cNvSpPr>
          <p:nvPr/>
        </p:nvSpPr>
        <p:spPr bwMode="auto">
          <a:xfrm>
            <a:off x="118915" y="2263509"/>
            <a:ext cx="8887698" cy="27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140" tIns="30069" rIns="60140" bIns="30069">
            <a:spAutoFit/>
          </a:bodyPr>
          <a:lstStyle>
            <a:lvl1pPr defTabSz="1279525" eaLnBrk="0" hangingPunct="0">
              <a:defRPr kumimoji="1" sz="2800">
                <a:solidFill>
                  <a:schemeClr val="tx1"/>
                </a:solidFill>
                <a:latin typeface="Arial" charset="0"/>
                <a:ea typeface="ＭＳ Ｐゴシック" charset="-128"/>
              </a:defRPr>
            </a:lvl1pPr>
            <a:lvl2pPr marL="742950" indent="-285750" defTabSz="1279525" eaLnBrk="0" hangingPunct="0">
              <a:defRPr kumimoji="1" sz="2800">
                <a:solidFill>
                  <a:schemeClr val="tx1"/>
                </a:solidFill>
                <a:latin typeface="Arial" charset="0"/>
                <a:ea typeface="ＭＳ Ｐゴシック" charset="-128"/>
              </a:defRPr>
            </a:lvl2pPr>
            <a:lvl3pPr marL="1143000" indent="-228600" defTabSz="1279525" eaLnBrk="0" hangingPunct="0">
              <a:defRPr kumimoji="1" sz="2800">
                <a:solidFill>
                  <a:schemeClr val="tx1"/>
                </a:solidFill>
                <a:latin typeface="Arial" charset="0"/>
                <a:ea typeface="ＭＳ Ｐゴシック" charset="-128"/>
              </a:defRPr>
            </a:lvl3pPr>
            <a:lvl4pPr marL="1600200" indent="-228600" defTabSz="1279525" eaLnBrk="0" hangingPunct="0">
              <a:defRPr kumimoji="1" sz="2800">
                <a:solidFill>
                  <a:schemeClr val="tx1"/>
                </a:solidFill>
                <a:latin typeface="Arial" charset="0"/>
                <a:ea typeface="ＭＳ Ｐゴシック" charset="-128"/>
              </a:defRPr>
            </a:lvl4pPr>
            <a:lvl5pPr marL="2057400" indent="-228600" defTabSz="1279525" eaLnBrk="0" hangingPunct="0">
              <a:defRPr kumimoji="1" sz="28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r>
              <a:rPr lang="en-US" altLang="ja-JP" sz="14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Reference: Energy efficiency performance standard and CO2 emissions </a:t>
            </a:r>
            <a:r>
              <a:rPr lang="en-US" altLang="ja-JP" sz="1400" dirty="0" smtClean="0">
                <a:solidFill>
                  <a:srgbClr val="000000"/>
                </a:solidFill>
                <a:latin typeface="Arial" panose="020B0604020202020204" pitchFamily="34" charset="0"/>
                <a:ea typeface="HGP創英角ｺﾞｼｯｸUB" panose="020B0900000000000000" pitchFamily="50" charset="-128"/>
                <a:cs typeface="Arial" panose="020B0604020202020204" pitchFamily="34" charset="0"/>
              </a:rPr>
              <a:t>by types of Flat 35</a:t>
            </a:r>
            <a:endParaRPr lang="ja-JP" altLang="en-US" sz="1400" dirty="0">
              <a:solidFill>
                <a:srgbClr val="000000"/>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7" name="Text Box 4"/>
          <p:cNvSpPr txBox="1">
            <a:spLocks noChangeArrowheads="1"/>
          </p:cNvSpPr>
          <p:nvPr/>
        </p:nvSpPr>
        <p:spPr bwMode="auto">
          <a:xfrm>
            <a:off x="197559" y="1092183"/>
            <a:ext cx="8777108" cy="1070346"/>
          </a:xfrm>
          <a:prstGeom prst="rect">
            <a:avLst/>
          </a:prstGeom>
          <a:solidFill>
            <a:srgbClr val="E2F3D1"/>
          </a:solidFill>
          <a:ln>
            <a:noFill/>
          </a:ln>
          <a:effectLst/>
          <a:extLst/>
        </p:spPr>
        <p:txBody>
          <a:bodyPr lIns="132723" tIns="0" rIns="132723" bIns="23225" anchor="ctr"/>
          <a:lstStyle>
            <a:lvl1pPr marL="228600" indent="-2286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105000"/>
              </a:lnSpc>
              <a:buClr>
                <a:srgbClr val="1E806B"/>
              </a:buClr>
              <a:buFont typeface="Wingdings" panose="05000000000000000000" pitchFamily="2" charset="2"/>
              <a:buChar char="Ø"/>
            </a:pP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Environmental Improvement Benefits (as of the end of </a:t>
            </a:r>
            <a:r>
              <a:rPr lang="en-US" altLang="ja-JP" sz="1400" dirty="0" smtClean="0">
                <a:solidFill>
                  <a:srgbClr val="000000"/>
                </a:solidFill>
                <a:latin typeface="Arial" panose="020B0604020202020204" pitchFamily="34" charset="0"/>
                <a:ea typeface="メイリオ" panose="020B0604030504040204" pitchFamily="50" charset="-128"/>
                <a:cs typeface="Arial" panose="020B0604020202020204" pitchFamily="34" charset="0"/>
              </a:rPr>
              <a:t>FY2024)</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
            </a:r>
            <a:b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br>
            <a:r>
              <a:rPr lang="en-US" altLang="ja-JP" sz="1400" b="1" u="sng" dirty="0" smtClean="0">
                <a:latin typeface="Arial" panose="020B0604020202020204" pitchFamily="34" charset="0"/>
                <a:ea typeface="メイリオ" panose="020B0604030504040204" pitchFamily="50" charset="-128"/>
                <a:cs typeface="Arial" panose="020B0604020202020204" pitchFamily="34" charset="0"/>
              </a:rPr>
              <a:t>7,147 tons/year</a:t>
            </a:r>
            <a:r>
              <a:rPr lang="en-US" altLang="ja-JP" sz="1400" dirty="0">
                <a:latin typeface="Arial" panose="020B0604020202020204" pitchFamily="34" charset="0"/>
                <a:ea typeface="メイリオ" panose="020B0604030504040204" pitchFamily="50" charset="-128"/>
                <a:cs typeface="Arial" panose="020B0604020202020204" pitchFamily="34" charset="0"/>
              </a:rPr>
              <a:t/>
            </a:r>
            <a:br>
              <a:rPr lang="en-US" altLang="ja-JP" sz="1400" dirty="0">
                <a:latin typeface="Arial" panose="020B0604020202020204" pitchFamily="34" charset="0"/>
                <a:ea typeface="メイリオ" panose="020B0604030504040204" pitchFamily="50" charset="-128"/>
                <a:cs typeface="Arial" panose="020B0604020202020204" pitchFamily="34" charset="0"/>
              </a:rPr>
            </a:br>
            <a:r>
              <a:rPr lang="ja-JP" altLang="en-US" sz="1400" dirty="0">
                <a:solidFill>
                  <a:srgbClr val="000000"/>
                </a:solidFill>
                <a:latin typeface="Arial" panose="020B0604020202020204" pitchFamily="34" charset="0"/>
                <a:ea typeface="メイリオ" panose="020B0604030504040204" pitchFamily="50" charset="-128"/>
                <a:cs typeface="Arial" panose="020B0604020202020204" pitchFamily="34" charset="0"/>
              </a:rPr>
              <a:t>＝ </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Estimated CO2 reductions effect by Green Bonds issued in </a:t>
            </a:r>
            <a:r>
              <a:rPr lang="en-US" altLang="ja-JP" sz="1400" dirty="0" smtClean="0">
                <a:solidFill>
                  <a:srgbClr val="000000"/>
                </a:solidFill>
                <a:latin typeface="Arial" panose="020B0604020202020204" pitchFamily="34" charset="0"/>
                <a:ea typeface="メイリオ" panose="020B0604030504040204" pitchFamily="50" charset="-128"/>
                <a:cs typeface="Arial" panose="020B0604020202020204" pitchFamily="34" charset="0"/>
              </a:rPr>
              <a:t>FY2024 </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a:t>
            </a:r>
            <a:b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br>
            <a:r>
              <a:rPr lang="ja-JP" altLang="en-US" sz="200" dirty="0">
                <a:solidFill>
                  <a:srgbClr val="000000"/>
                </a:solidFill>
                <a:latin typeface="Arial" panose="020B0604020202020204" pitchFamily="34" charset="0"/>
                <a:ea typeface="メイリオ" panose="020B0604030504040204" pitchFamily="50" charset="-128"/>
                <a:cs typeface="Arial" panose="020B0604020202020204" pitchFamily="34" charset="0"/>
              </a:rPr>
              <a:t>　</a:t>
            </a:r>
            <a: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t/>
            </a:r>
            <a:br>
              <a:rPr lang="en-US" altLang="ja-JP" sz="1400" dirty="0">
                <a:solidFill>
                  <a:srgbClr val="000000"/>
                </a:solidFill>
                <a:latin typeface="Arial" panose="020B0604020202020204" pitchFamily="34" charset="0"/>
                <a:ea typeface="メイリオ" panose="020B0604030504040204" pitchFamily="50" charset="-128"/>
                <a:cs typeface="Arial" panose="020B0604020202020204" pitchFamily="34" charset="0"/>
              </a:rPr>
            </a:br>
            <a:r>
              <a:rPr lang="en-US" altLang="ja-JP" sz="1050" dirty="0">
                <a:solidFill>
                  <a:srgbClr val="000000"/>
                </a:solidFill>
                <a:latin typeface="Arial" panose="020B0604020202020204" pitchFamily="34" charset="0"/>
                <a:ea typeface="メイリオ" panose="020B0604030504040204" pitchFamily="50" charset="-128"/>
                <a:cs typeface="Arial" panose="020B0604020202020204" pitchFamily="34" charset="0"/>
              </a:rPr>
              <a:t>(*) Number of loans in proportion to the amount of Green Bond</a:t>
            </a:r>
            <a:r>
              <a:rPr lang="ja-JP" altLang="en-US" sz="1050" dirty="0">
                <a:solidFill>
                  <a:srgbClr val="000000"/>
                </a:solidFill>
                <a:latin typeface="Arial" panose="020B0604020202020204" pitchFamily="34" charset="0"/>
                <a:ea typeface="メイリオ" panose="020B0604030504040204" pitchFamily="50" charset="-128"/>
                <a:cs typeface="Arial" panose="020B0604020202020204" pitchFamily="34" charset="0"/>
              </a:rPr>
              <a:t> </a:t>
            </a:r>
            <a:r>
              <a:rPr lang="en-US" altLang="ja-JP" sz="1050" dirty="0">
                <a:solidFill>
                  <a:srgbClr val="000000"/>
                </a:solidFill>
                <a:latin typeface="Arial" panose="020B0604020202020204" pitchFamily="34" charset="0"/>
                <a:ea typeface="メイリオ" panose="020B0604030504040204" pitchFamily="50" charset="-128"/>
                <a:cs typeface="Arial" panose="020B0604020202020204" pitchFamily="34" charset="0"/>
              </a:rPr>
              <a:t>issuance × CO2 emission reduction compared to "Current average energy efficiency performance of housing“</a:t>
            </a:r>
          </a:p>
        </p:txBody>
      </p:sp>
      <p:sp>
        <p:nvSpPr>
          <p:cNvPr id="28" name="テキスト ボックス 27"/>
          <p:cNvSpPr txBox="1"/>
          <p:nvPr/>
        </p:nvSpPr>
        <p:spPr bwMode="auto">
          <a:xfrm>
            <a:off x="182922" y="5392740"/>
            <a:ext cx="8862166" cy="381440"/>
          </a:xfrm>
          <a:prstGeom prst="rect">
            <a:avLst/>
          </a:prstGeom>
          <a:noFill/>
          <a:ln>
            <a:noFill/>
          </a:ln>
          <a:effectLst/>
          <a:extLst/>
        </p:spPr>
        <p:txBody>
          <a:bodyPr wrap="square" lIns="36000" tIns="36000" rIns="36000" bIns="36000" rtlCol="0" anchor="ctr" anchorCtr="0">
            <a:noAutofit/>
          </a:bodyPr>
          <a:lstStyle/>
          <a:p>
            <a:pPr defTabSz="844448" fontAlgn="ctr">
              <a:lnSpc>
                <a:spcPct val="115000"/>
              </a:lnSpc>
              <a:spcBef>
                <a:spcPts val="185"/>
              </a:spcBef>
              <a:spcAft>
                <a:spcPts val="185"/>
              </a:spcAft>
              <a:buClr>
                <a:srgbClr val="1E806B"/>
              </a:buClr>
            </a:pPr>
            <a:r>
              <a:rPr lang="en-US" altLang="ja-JP" sz="900" dirty="0" smtClean="0">
                <a:latin typeface="Arial" panose="020B0604020202020204" pitchFamily="34" charset="0"/>
                <a:ea typeface="ＭＳ Ｐゴシック" panose="020B0600070205080204" pitchFamily="50" charset="-128"/>
                <a:cs typeface="Arial" panose="020B0604020202020204" pitchFamily="34" charset="0"/>
              </a:rPr>
              <a:t>* Zero Emission House refers </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to a residential building designed to achieve net-zero energy consumption annually by improving energy efficiency and incorporating renewable energy </a:t>
            </a:r>
            <a:r>
              <a:rPr lang="en-US" altLang="ja-JP" sz="900" dirty="0" smtClean="0">
                <a:latin typeface="Arial" panose="020B0604020202020204" pitchFamily="34" charset="0"/>
                <a:ea typeface="ＭＳ Ｐゴシック" panose="020B0600070205080204" pitchFamily="50" charset="-128"/>
                <a:cs typeface="Arial" panose="020B0604020202020204" pitchFamily="34" charset="0"/>
              </a:rPr>
              <a:t>sources.</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AD744761-7E8A-2B41-A42A-5CE59175D8AB}" type="slidenum">
              <a:rPr kumimoji="1" lang="ja-JP" altLang="en-US" smtClean="0"/>
              <a:t>8</a:t>
            </a:fld>
            <a:endParaRPr kumimoji="1" lang="ja-JP" altLang="en-US"/>
          </a:p>
        </p:txBody>
      </p:sp>
    </p:spTree>
    <p:extLst>
      <p:ext uri="{BB962C8B-B14F-4D97-AF65-F5344CB8AC3E}">
        <p14:creationId xmlns:p14="http://schemas.microsoft.com/office/powerpoint/2010/main" val="157067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15646" y="1050203"/>
            <a:ext cx="8883951" cy="5220000"/>
          </a:xfrm>
          <a:prstGeom prst="rect">
            <a:avLst/>
          </a:prstGeom>
          <a:solidFill>
            <a:schemeClr val="accent6">
              <a:lumMod val="20000"/>
              <a:lumOff val="80000"/>
            </a:schemeClr>
          </a:solidFill>
          <a:ln>
            <a:solidFill>
              <a:schemeClr val="bg1">
                <a:lumMod val="95000"/>
              </a:schemeClr>
            </a:solidFill>
          </a:ln>
        </p:spPr>
        <p:txBody>
          <a:bodyPr wrap="square" rtlCol="0">
            <a:noAutofit/>
          </a:bodyPr>
          <a:lstStyle/>
          <a:p>
            <a:endParaRPr kumimoji="1" lang="ja-JP" altLang="en-US" sz="2400" dirty="0">
              <a:latin typeface="Arial" panose="020B0604020202020204" pitchFamily="34" charset="0"/>
              <a:cs typeface="Arial" panose="020B0604020202020204" pitchFamily="34" charset="0"/>
            </a:endParaRPr>
          </a:p>
        </p:txBody>
      </p:sp>
      <p:sp>
        <p:nvSpPr>
          <p:cNvPr id="115" name="Rectangle 108"/>
          <p:cNvSpPr>
            <a:spLocks noChangeArrowheads="1"/>
          </p:cNvSpPr>
          <p:nvPr/>
        </p:nvSpPr>
        <p:spPr bwMode="auto">
          <a:xfrm>
            <a:off x="4111384" y="6321961"/>
            <a:ext cx="926569" cy="29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075" tIns="40063" rIns="80075" bIns="40063"/>
          <a:lstStyle/>
          <a:p>
            <a:pPr algn="ctr"/>
            <a:fld id="{E8B18DDA-3BFB-4E27-9F08-B1CA472A4981}" type="slidenum">
              <a:rPr lang="en-US" altLang="ja-JP" sz="1293"/>
              <a:pPr algn="ctr"/>
              <a:t>9</a:t>
            </a:fld>
            <a:endParaRPr lang="en-US" altLang="ja-JP" sz="1293" dirty="0"/>
          </a:p>
        </p:txBody>
      </p:sp>
      <p:sp>
        <p:nvSpPr>
          <p:cNvPr id="29" name="Rectangle 41"/>
          <p:cNvSpPr>
            <a:spLocks noChangeArrowheads="1"/>
          </p:cNvSpPr>
          <p:nvPr/>
        </p:nvSpPr>
        <p:spPr bwMode="auto">
          <a:xfrm>
            <a:off x="5372893" y="1277956"/>
            <a:ext cx="3522215" cy="1229568"/>
          </a:xfrm>
          <a:prstGeom prst="rect">
            <a:avLst/>
          </a:prstGeom>
          <a:solidFill>
            <a:schemeClr val="bg1"/>
          </a:solidFill>
          <a:ln w="9525">
            <a:solidFill>
              <a:schemeClr val="accent5">
                <a:lumMod val="25000"/>
              </a:schemeClr>
            </a:solidFill>
            <a:miter lim="800000"/>
            <a:headEnd/>
            <a:tailEnd/>
          </a:ln>
          <a:effectLst/>
        </p:spPr>
        <p:txBody>
          <a:bodyPr lIns="17975" tIns="18000" rIns="18000" bIns="18000" anchor="ctr" anchorCtr="0"/>
          <a:lstStyle/>
          <a:p>
            <a:pPr algn="ctr" defTabSz="912813">
              <a:defRPr/>
            </a:pPr>
            <a:endParaRPr lang="ja-JP" altLang="en-US" sz="1200" b="1" dirty="0">
              <a:latin typeface="Arial" panose="020B0604020202020204" pitchFamily="34" charset="0"/>
              <a:ea typeface="ＭＳ Ｐゴシック" pitchFamily="50" charset="-128"/>
              <a:cs typeface="Arial" panose="020B0604020202020204" pitchFamily="34" charset="0"/>
            </a:endParaRPr>
          </a:p>
        </p:txBody>
      </p:sp>
      <p:sp>
        <p:nvSpPr>
          <p:cNvPr id="30" name="Rectangle 41"/>
          <p:cNvSpPr>
            <a:spLocks noChangeArrowheads="1"/>
          </p:cNvSpPr>
          <p:nvPr/>
        </p:nvSpPr>
        <p:spPr bwMode="auto">
          <a:xfrm>
            <a:off x="1822401" y="1295825"/>
            <a:ext cx="3522213" cy="1211698"/>
          </a:xfrm>
          <a:prstGeom prst="rect">
            <a:avLst/>
          </a:prstGeom>
          <a:solidFill>
            <a:schemeClr val="bg1"/>
          </a:solidFill>
          <a:ln w="9525">
            <a:solidFill>
              <a:schemeClr val="accent5">
                <a:lumMod val="25000"/>
              </a:schemeClr>
            </a:solidFill>
            <a:miter lim="800000"/>
            <a:headEnd/>
            <a:tailEnd/>
          </a:ln>
          <a:effectLst/>
        </p:spPr>
        <p:txBody>
          <a:bodyPr lIns="17975" tIns="18000" rIns="18000" bIns="18000" anchor="ctr" anchorCtr="0"/>
          <a:lstStyle/>
          <a:p>
            <a:pPr algn="ctr" defTabSz="912813">
              <a:defRPr/>
            </a:pPr>
            <a:endParaRPr lang="ja-JP" altLang="en-US" sz="1200" b="1" dirty="0">
              <a:latin typeface="Arial" panose="020B0604020202020204" pitchFamily="34" charset="0"/>
              <a:ea typeface="ＭＳ Ｐゴシック" pitchFamily="50" charset="-128"/>
              <a:cs typeface="Arial" panose="020B0604020202020204" pitchFamily="34" charset="0"/>
            </a:endParaRPr>
          </a:p>
        </p:txBody>
      </p:sp>
      <p:sp>
        <p:nvSpPr>
          <p:cNvPr id="36" name="AutoShape 49"/>
          <p:cNvSpPr>
            <a:spLocks noChangeArrowheads="1"/>
          </p:cNvSpPr>
          <p:nvPr/>
        </p:nvSpPr>
        <p:spPr bwMode="auto">
          <a:xfrm>
            <a:off x="2000850" y="1698957"/>
            <a:ext cx="1336695" cy="454572"/>
          </a:xfrm>
          <a:prstGeom prst="roundRect">
            <a:avLst>
              <a:gd name="adj" fmla="val 16667"/>
            </a:avLst>
          </a:prstGeom>
          <a:solidFill>
            <a:schemeClr val="accent6">
              <a:lumMod val="60000"/>
              <a:lumOff val="40000"/>
            </a:schemeClr>
          </a:solidFill>
          <a:ln w="9525" algn="ctr">
            <a:solidFill>
              <a:schemeClr val="accent6">
                <a:lumMod val="75000"/>
              </a:schemeClr>
            </a:solidFill>
            <a:round/>
            <a:headEnd/>
            <a:tailEnd/>
          </a:ln>
          <a:effectLst/>
          <a:extLst/>
        </p:spPr>
        <p:txBody>
          <a:bodyPr wrap="none" anchor="ctr"/>
          <a:lstStyle/>
          <a:p>
            <a:pPr algn="ctr" defTabSz="912813"/>
            <a:r>
              <a:rPr lang="en-US" altLang="ja-JP" sz="1200" dirty="0" smtClean="0">
                <a:latin typeface="Arial" panose="020B0604020202020204" pitchFamily="34" charset="0"/>
                <a:cs typeface="Arial" panose="020B0604020202020204" pitchFamily="34" charset="0"/>
              </a:rPr>
              <a:t>Flat 35</a:t>
            </a:r>
          </a:p>
        </p:txBody>
      </p:sp>
      <p:sp>
        <p:nvSpPr>
          <p:cNvPr id="37" name="AutoShape 49"/>
          <p:cNvSpPr>
            <a:spLocks noChangeArrowheads="1"/>
          </p:cNvSpPr>
          <p:nvPr/>
        </p:nvSpPr>
        <p:spPr bwMode="auto">
          <a:xfrm>
            <a:off x="3788865" y="1389552"/>
            <a:ext cx="1336695" cy="454572"/>
          </a:xfrm>
          <a:prstGeom prst="roundRect">
            <a:avLst>
              <a:gd name="adj" fmla="val 16667"/>
            </a:avLst>
          </a:prstGeom>
          <a:solidFill>
            <a:schemeClr val="accent6">
              <a:lumMod val="75000"/>
            </a:schemeClr>
          </a:solidFill>
          <a:ln w="9525" algn="ctr">
            <a:solidFill>
              <a:srgbClr val="558525"/>
            </a:solidFill>
            <a:round/>
            <a:headEnd/>
            <a:tailEnd/>
          </a:ln>
          <a:effectLst/>
          <a:extLst/>
        </p:spPr>
        <p:txBody>
          <a:bodyPr wrap="none" anchor="ctr"/>
          <a:lstStyle/>
          <a:p>
            <a:pPr algn="ctr" defTabSz="912813"/>
            <a:r>
              <a:rPr lang="en-US" altLang="ja-JP" sz="1200" dirty="0">
                <a:solidFill>
                  <a:schemeClr val="bg1"/>
                </a:solidFill>
                <a:latin typeface="Arial" panose="020B0604020202020204" pitchFamily="34" charset="0"/>
                <a:cs typeface="Arial" panose="020B0604020202020204" pitchFamily="34" charset="0"/>
              </a:rPr>
              <a:t>Green</a:t>
            </a:r>
          </a:p>
        </p:txBody>
      </p:sp>
      <p:sp>
        <p:nvSpPr>
          <p:cNvPr id="38" name="AutoShape 49"/>
          <p:cNvSpPr>
            <a:spLocks noChangeArrowheads="1"/>
          </p:cNvSpPr>
          <p:nvPr/>
        </p:nvSpPr>
        <p:spPr bwMode="auto">
          <a:xfrm>
            <a:off x="3788865" y="1985765"/>
            <a:ext cx="1336695" cy="454572"/>
          </a:xfrm>
          <a:prstGeom prst="roundRect">
            <a:avLst>
              <a:gd name="adj" fmla="val 16667"/>
            </a:avLst>
          </a:prstGeom>
          <a:solidFill>
            <a:srgbClr val="FFFF99"/>
          </a:solidFill>
          <a:ln w="9525" algn="ctr">
            <a:solidFill>
              <a:srgbClr val="558525"/>
            </a:solidFill>
            <a:round/>
            <a:headEnd/>
            <a:tailEnd/>
          </a:ln>
          <a:effectLst/>
          <a:extLst/>
        </p:spPr>
        <p:txBody>
          <a:bodyPr wrap="none" anchor="ctr"/>
          <a:lstStyle/>
          <a:p>
            <a:pPr algn="ctr" defTabSz="912813"/>
            <a:r>
              <a:rPr lang="en-US" altLang="ja-JP" sz="1200" dirty="0" smtClean="0">
                <a:latin typeface="Arial" panose="020B0604020202020204" pitchFamily="34" charset="0"/>
                <a:cs typeface="Arial" panose="020B0604020202020204" pitchFamily="34" charset="0"/>
              </a:rPr>
              <a:t>Non-green</a:t>
            </a:r>
          </a:p>
        </p:txBody>
      </p:sp>
      <p:cxnSp>
        <p:nvCxnSpPr>
          <p:cNvPr id="39" name="カギ線コネクタ 38"/>
          <p:cNvCxnSpPr>
            <a:stCxn id="36" idx="3"/>
            <a:endCxn id="37" idx="1"/>
          </p:cNvCxnSpPr>
          <p:nvPr/>
        </p:nvCxnSpPr>
        <p:spPr>
          <a:xfrm flipV="1">
            <a:off x="3337545" y="1616838"/>
            <a:ext cx="451320" cy="309405"/>
          </a:xfrm>
          <a:prstGeom prst="bentConnector3">
            <a:avLst>
              <a:gd name="adj1" fmla="val 50000"/>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36" idx="3"/>
            <a:endCxn id="38" idx="1"/>
          </p:cNvCxnSpPr>
          <p:nvPr/>
        </p:nvCxnSpPr>
        <p:spPr>
          <a:xfrm>
            <a:off x="3337545" y="1926243"/>
            <a:ext cx="451320" cy="286808"/>
          </a:xfrm>
          <a:prstGeom prst="bentConnector3">
            <a:avLst>
              <a:gd name="adj1" fmla="val 50000"/>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41" name="AutoShape 49"/>
          <p:cNvSpPr>
            <a:spLocks noChangeArrowheads="1"/>
          </p:cNvSpPr>
          <p:nvPr/>
        </p:nvSpPr>
        <p:spPr bwMode="auto">
          <a:xfrm>
            <a:off x="5428733" y="1389552"/>
            <a:ext cx="1569644" cy="451846"/>
          </a:xfrm>
          <a:prstGeom prst="roundRect">
            <a:avLst>
              <a:gd name="adj" fmla="val 16667"/>
            </a:avLst>
          </a:prstGeom>
          <a:solidFill>
            <a:schemeClr val="accent6">
              <a:lumMod val="75000"/>
            </a:schemeClr>
          </a:solidFill>
          <a:ln w="9525" algn="ctr">
            <a:solidFill>
              <a:srgbClr val="558525"/>
            </a:solidFill>
            <a:round/>
            <a:headEnd/>
            <a:tailEnd/>
          </a:ln>
          <a:effectLst/>
          <a:extLst/>
        </p:spPr>
        <p:txBody>
          <a:bodyPr wrap="none" anchor="ctr"/>
          <a:lstStyle/>
          <a:p>
            <a:pPr algn="ctr" defTabSz="912813"/>
            <a:r>
              <a:rPr lang="en-US" altLang="ja-JP" sz="1200" dirty="0" smtClean="0">
                <a:solidFill>
                  <a:schemeClr val="bg1"/>
                </a:solidFill>
                <a:latin typeface="Arial" panose="020B0604020202020204" pitchFamily="34" charset="0"/>
                <a:cs typeface="Arial" panose="020B0604020202020204" pitchFamily="34" charset="0"/>
              </a:rPr>
              <a:t>JHF Green MBS</a:t>
            </a:r>
          </a:p>
        </p:txBody>
      </p:sp>
      <p:sp>
        <p:nvSpPr>
          <p:cNvPr id="42" name="AutoShape 49"/>
          <p:cNvSpPr>
            <a:spLocks noChangeArrowheads="1"/>
          </p:cNvSpPr>
          <p:nvPr/>
        </p:nvSpPr>
        <p:spPr bwMode="auto">
          <a:xfrm>
            <a:off x="7281746" y="1389552"/>
            <a:ext cx="1569644" cy="451846"/>
          </a:xfrm>
          <a:prstGeom prst="roundRect">
            <a:avLst>
              <a:gd name="adj" fmla="val 16667"/>
            </a:avLst>
          </a:prstGeom>
          <a:solidFill>
            <a:schemeClr val="accent6">
              <a:lumMod val="75000"/>
            </a:schemeClr>
          </a:solidFill>
          <a:ln w="9525" algn="ctr">
            <a:solidFill>
              <a:srgbClr val="558525"/>
            </a:solidFill>
            <a:round/>
            <a:headEnd/>
            <a:tailEnd/>
          </a:ln>
          <a:effectLst/>
          <a:extLst/>
        </p:spPr>
        <p:txBody>
          <a:bodyPr wrap="none" anchor="ctr"/>
          <a:lstStyle/>
          <a:p>
            <a:pPr algn="ctr" defTabSz="912813"/>
            <a:r>
              <a:rPr lang="en-US" altLang="ja-JP" sz="1200" dirty="0" smtClean="0">
                <a:solidFill>
                  <a:schemeClr val="bg1"/>
                </a:solidFill>
                <a:latin typeface="Arial" panose="020B0604020202020204" pitchFamily="34" charset="0"/>
                <a:cs typeface="Arial" panose="020B0604020202020204" pitchFamily="34" charset="0"/>
              </a:rPr>
              <a:t>Green Bonds</a:t>
            </a:r>
          </a:p>
        </p:txBody>
      </p:sp>
      <p:sp>
        <p:nvSpPr>
          <p:cNvPr id="43" name="AutoShape 49"/>
          <p:cNvSpPr>
            <a:spLocks noChangeArrowheads="1"/>
          </p:cNvSpPr>
          <p:nvPr/>
        </p:nvSpPr>
        <p:spPr bwMode="auto">
          <a:xfrm>
            <a:off x="5428733" y="1985765"/>
            <a:ext cx="1569644" cy="451846"/>
          </a:xfrm>
          <a:prstGeom prst="roundRect">
            <a:avLst>
              <a:gd name="adj" fmla="val 16667"/>
            </a:avLst>
          </a:prstGeom>
          <a:solidFill>
            <a:srgbClr val="FFFF99"/>
          </a:solidFill>
          <a:ln w="9525" algn="ctr">
            <a:solidFill>
              <a:srgbClr val="558525"/>
            </a:solidFill>
            <a:round/>
            <a:headEnd/>
            <a:tailEnd/>
          </a:ln>
          <a:effectLst/>
          <a:extLst/>
        </p:spPr>
        <p:txBody>
          <a:bodyPr wrap="none" anchor="ctr"/>
          <a:lstStyle/>
          <a:p>
            <a:pPr algn="ctr" defTabSz="912813"/>
            <a:r>
              <a:rPr lang="en-US" altLang="ja-JP" sz="1200" dirty="0" smtClean="0">
                <a:latin typeface="Arial" panose="020B0604020202020204" pitchFamily="34" charset="0"/>
                <a:cs typeface="Arial" panose="020B0604020202020204" pitchFamily="34" charset="0"/>
              </a:rPr>
              <a:t>JHF MBS</a:t>
            </a:r>
          </a:p>
        </p:txBody>
      </p:sp>
      <p:sp>
        <p:nvSpPr>
          <p:cNvPr id="44" name="AutoShape 49"/>
          <p:cNvSpPr>
            <a:spLocks noChangeArrowheads="1"/>
          </p:cNvSpPr>
          <p:nvPr/>
        </p:nvSpPr>
        <p:spPr bwMode="auto">
          <a:xfrm>
            <a:off x="7281746" y="1995725"/>
            <a:ext cx="1569644" cy="451846"/>
          </a:xfrm>
          <a:prstGeom prst="roundRect">
            <a:avLst>
              <a:gd name="adj" fmla="val 16667"/>
            </a:avLst>
          </a:prstGeom>
          <a:solidFill>
            <a:srgbClr val="FFFF99"/>
          </a:solidFill>
          <a:ln w="9525" algn="ctr">
            <a:solidFill>
              <a:srgbClr val="558525"/>
            </a:solidFill>
            <a:round/>
            <a:headEnd/>
            <a:tailEnd/>
          </a:ln>
          <a:effectLst/>
          <a:extLst/>
        </p:spPr>
        <p:txBody>
          <a:bodyPr wrap="none" anchor="ctr"/>
          <a:lstStyle/>
          <a:p>
            <a:pPr algn="ctr" defTabSz="912813"/>
            <a:r>
              <a:rPr lang="en-US" altLang="ja-JP" sz="1200" dirty="0" smtClean="0">
                <a:latin typeface="Arial" panose="020B0604020202020204" pitchFamily="34" charset="0"/>
                <a:cs typeface="Arial" panose="020B0604020202020204" pitchFamily="34" charset="0"/>
              </a:rPr>
              <a:t>Straight bonds</a:t>
            </a:r>
          </a:p>
        </p:txBody>
      </p:sp>
      <p:cxnSp>
        <p:nvCxnSpPr>
          <p:cNvPr id="45" name="直線矢印コネクタ 12"/>
          <p:cNvCxnSpPr>
            <a:cxnSpLocks noChangeShapeType="1"/>
            <a:stCxn id="38" idx="3"/>
            <a:endCxn id="43" idx="1"/>
          </p:cNvCxnSpPr>
          <p:nvPr/>
        </p:nvCxnSpPr>
        <p:spPr bwMode="auto">
          <a:xfrm flipV="1">
            <a:off x="5125560" y="2211688"/>
            <a:ext cx="303173" cy="1363"/>
          </a:xfrm>
          <a:prstGeom prst="straightConnector1">
            <a:avLst/>
          </a:prstGeom>
          <a:noFill/>
          <a:ln w="539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直線矢印コネクタ 12"/>
          <p:cNvCxnSpPr>
            <a:cxnSpLocks noChangeShapeType="1"/>
            <a:stCxn id="37" idx="3"/>
            <a:endCxn id="41" idx="1"/>
          </p:cNvCxnSpPr>
          <p:nvPr/>
        </p:nvCxnSpPr>
        <p:spPr bwMode="auto">
          <a:xfrm flipV="1">
            <a:off x="5125560" y="1615475"/>
            <a:ext cx="303173" cy="1363"/>
          </a:xfrm>
          <a:prstGeom prst="straightConnector1">
            <a:avLst/>
          </a:prstGeom>
          <a:noFill/>
          <a:ln w="539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 name="テキスト ボックス 46"/>
          <p:cNvSpPr txBox="1"/>
          <p:nvPr/>
        </p:nvSpPr>
        <p:spPr bwMode="auto">
          <a:xfrm>
            <a:off x="6960633" y="1410860"/>
            <a:ext cx="341766" cy="375434"/>
          </a:xfrm>
          <a:prstGeom prst="rect">
            <a:avLst/>
          </a:prstGeom>
          <a:noFill/>
          <a:ln>
            <a:noFill/>
          </a:ln>
          <a:effectLst/>
          <a:extLst/>
        </p:spPr>
        <p:txBody>
          <a:bodyPr wrap="none" lIns="36000" tIns="36000" rIns="36000" bIns="36000" rtlCol="0" anchor="ctr" anchorCtr="0">
            <a:noAutofit/>
          </a:bodyPr>
          <a:lstStyle/>
          <a:p>
            <a:pPr algn="ctr" defTabSz="844448" fontAlgn="ctr">
              <a:lnSpc>
                <a:spcPct val="115000"/>
              </a:lnSpc>
              <a:spcBef>
                <a:spcPts val="185"/>
              </a:spcBef>
              <a:spcAft>
                <a:spcPts val="185"/>
              </a:spcAft>
              <a:buClr>
                <a:srgbClr val="1E806B"/>
              </a:buClr>
            </a:pPr>
            <a:r>
              <a:rPr lang="ja-JP" altLang="en-US" sz="1200" b="1" dirty="0" smtClean="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テキスト ボックス 47"/>
          <p:cNvSpPr txBox="1"/>
          <p:nvPr/>
        </p:nvSpPr>
        <p:spPr bwMode="auto">
          <a:xfrm>
            <a:off x="6960633" y="2017033"/>
            <a:ext cx="341766" cy="375434"/>
          </a:xfrm>
          <a:prstGeom prst="rect">
            <a:avLst/>
          </a:prstGeom>
          <a:noFill/>
          <a:ln>
            <a:noFill/>
          </a:ln>
          <a:effectLst/>
          <a:extLst/>
        </p:spPr>
        <p:txBody>
          <a:bodyPr wrap="none" lIns="36000" tIns="36000" rIns="36000" bIns="36000" rtlCol="0" anchor="ctr" anchorCtr="0">
            <a:noAutofit/>
          </a:bodyPr>
          <a:lstStyle/>
          <a:p>
            <a:pPr algn="ctr" defTabSz="844448" fontAlgn="ctr">
              <a:lnSpc>
                <a:spcPct val="115000"/>
              </a:lnSpc>
              <a:spcBef>
                <a:spcPts val="185"/>
              </a:spcBef>
              <a:spcAft>
                <a:spcPts val="185"/>
              </a:spcAft>
              <a:buClr>
                <a:srgbClr val="1E806B"/>
              </a:buClr>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5372894" y="1112173"/>
            <a:ext cx="3522214" cy="184666"/>
          </a:xfrm>
          <a:prstGeom prst="rect">
            <a:avLst/>
          </a:prstGeom>
          <a:solidFill>
            <a:schemeClr val="bg1"/>
          </a:solidFill>
          <a:ln>
            <a:solidFill>
              <a:schemeClr val="tx1"/>
            </a:solidFill>
          </a:ln>
        </p:spPr>
        <p:txBody>
          <a:bodyPr wrap="square" lIns="0" tIns="0" rIns="0" bIns="0" rtlCol="0" anchor="ctr" anchorCtr="0">
            <a:spAutoFit/>
          </a:bodyPr>
          <a:lstStyle>
            <a:defPPr>
              <a:defRPr lang="ja-JP"/>
            </a:defPPr>
            <a:lvl1pPr algn="ctr">
              <a:defRPr sz="1200"/>
            </a:lvl1pPr>
          </a:lstStyle>
          <a:p>
            <a:r>
              <a:rPr lang="en-US" altLang="ja-JP" dirty="0">
                <a:latin typeface="Arial" panose="020B0604020202020204" pitchFamily="34" charset="0"/>
                <a:cs typeface="Arial" panose="020B0604020202020204" pitchFamily="34" charset="0"/>
              </a:rPr>
              <a:t>Liability</a:t>
            </a:r>
            <a:endParaRPr lang="ja-JP" altLang="en-US" dirty="0">
              <a:latin typeface="Arial" panose="020B0604020202020204" pitchFamily="34" charset="0"/>
              <a:cs typeface="Arial" panose="020B0604020202020204" pitchFamily="34" charset="0"/>
            </a:endParaRPr>
          </a:p>
        </p:txBody>
      </p:sp>
      <p:sp>
        <p:nvSpPr>
          <p:cNvPr id="50" name="テキスト ボックス 49"/>
          <p:cNvSpPr txBox="1"/>
          <p:nvPr/>
        </p:nvSpPr>
        <p:spPr>
          <a:xfrm>
            <a:off x="1822401" y="1116257"/>
            <a:ext cx="3522213" cy="184666"/>
          </a:xfrm>
          <a:prstGeom prst="rect">
            <a:avLst/>
          </a:prstGeom>
          <a:solidFill>
            <a:schemeClr val="bg1"/>
          </a:solidFill>
          <a:ln>
            <a:solidFill>
              <a:schemeClr val="tx1"/>
            </a:solidFill>
          </a:ln>
        </p:spPr>
        <p:txBody>
          <a:bodyPr wrap="square" lIns="0" tIns="0" rIns="0" bIns="0" rtlCol="0" anchor="ctr" anchorCtr="0">
            <a:spAutoFit/>
          </a:bodyPr>
          <a:lstStyle/>
          <a:p>
            <a:pPr algn="ctr"/>
            <a:r>
              <a:rPr kumimoji="1" lang="en-US" altLang="ja-JP" sz="1200" dirty="0" smtClean="0">
                <a:latin typeface="Arial" panose="020B0604020202020204" pitchFamily="34" charset="0"/>
                <a:cs typeface="Arial" panose="020B0604020202020204" pitchFamily="34" charset="0"/>
              </a:rPr>
              <a:t>Asset</a:t>
            </a:r>
            <a:endParaRPr kumimoji="1" lang="ja-JP" altLang="en-US" sz="1200" dirty="0">
              <a:latin typeface="Arial" panose="020B0604020202020204" pitchFamily="34" charset="0"/>
              <a:cs typeface="Arial" panose="020B0604020202020204" pitchFamily="34" charset="0"/>
            </a:endParaRPr>
          </a:p>
        </p:txBody>
      </p:sp>
      <p:sp>
        <p:nvSpPr>
          <p:cNvPr id="51" name="Rectangle 41"/>
          <p:cNvSpPr>
            <a:spLocks noChangeArrowheads="1"/>
          </p:cNvSpPr>
          <p:nvPr/>
        </p:nvSpPr>
        <p:spPr bwMode="auto">
          <a:xfrm>
            <a:off x="222786" y="1112173"/>
            <a:ext cx="1555898" cy="1395350"/>
          </a:xfrm>
          <a:prstGeom prst="rect">
            <a:avLst/>
          </a:prstGeom>
          <a:solidFill>
            <a:schemeClr val="accent6">
              <a:lumMod val="75000"/>
            </a:schemeClr>
          </a:solidFill>
          <a:ln w="9525">
            <a:solidFill>
              <a:schemeClr val="accent5">
                <a:lumMod val="25000"/>
              </a:schemeClr>
            </a:solidFill>
            <a:miter lim="800000"/>
            <a:headEnd/>
            <a:tailEnd/>
          </a:ln>
          <a:effectLst/>
        </p:spPr>
        <p:txBody>
          <a:bodyPr lIns="17975" tIns="18000" rIns="18000" bIns="18000" anchor="ctr" anchorCtr="0"/>
          <a:lstStyle/>
          <a:p>
            <a:pPr algn="ctr" defTabSz="912813">
              <a:defRPr/>
            </a:pPr>
            <a:r>
              <a:rPr lang="en-US" altLang="ja-JP" sz="1200" b="1" dirty="0" smtClean="0">
                <a:solidFill>
                  <a:schemeClr val="bg1"/>
                </a:solidFill>
                <a:latin typeface="Arial" panose="020B0604020202020204" pitchFamily="34" charset="0"/>
                <a:ea typeface="ＭＳ Ｐゴシック" pitchFamily="50" charset="-128"/>
                <a:cs typeface="Arial" panose="020B0604020202020204" pitchFamily="34" charset="0"/>
              </a:rPr>
              <a:t>Green labeling</a:t>
            </a:r>
            <a:endParaRPr lang="ja-JP" altLang="en-US" sz="1200" b="1" dirty="0">
              <a:solidFill>
                <a:schemeClr val="bg1"/>
              </a:solidFill>
              <a:latin typeface="Arial" panose="020B0604020202020204" pitchFamily="34" charset="0"/>
              <a:ea typeface="ＭＳ Ｐゴシック" pitchFamily="50" charset="-128"/>
              <a:cs typeface="Arial" panose="020B0604020202020204" pitchFamily="34" charset="0"/>
            </a:endParaRPr>
          </a:p>
        </p:txBody>
      </p:sp>
      <p:sp>
        <p:nvSpPr>
          <p:cNvPr id="90" name="Text Box 6"/>
          <p:cNvSpPr txBox="1">
            <a:spLocks noChangeArrowheads="1"/>
          </p:cNvSpPr>
          <p:nvPr/>
        </p:nvSpPr>
        <p:spPr bwMode="auto">
          <a:xfrm>
            <a:off x="467597" y="765829"/>
            <a:ext cx="8532000" cy="268212"/>
          </a:xfrm>
          <a:prstGeom prst="rect">
            <a:avLst/>
          </a:prstGeom>
          <a:solidFill>
            <a:srgbClr val="009A2C"/>
          </a:solidFill>
          <a:ln w="9525">
            <a:noFill/>
            <a:miter lim="800000"/>
            <a:headEnd/>
            <a:tailEnd/>
          </a:ln>
        </p:spPr>
        <p:txBody>
          <a:bodyPr wrap="none" lIns="65149" tIns="0" rIns="65149"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400" b="1" i="0" u="none" strike="noStrike" kern="1200" cap="none" spc="0" normalizeH="0" baseline="0" noProof="0" dirty="0" smtClean="0">
                <a:ln>
                  <a:noFill/>
                </a:ln>
                <a:solidFill>
                  <a:srgbClr val="FFFFFF"/>
                </a:solidFill>
                <a:effectLst/>
                <a:uLnTx/>
                <a:uFillTx/>
                <a:latin typeface="Arial" panose="020B0604020202020204" pitchFamily="34" charset="0"/>
                <a:ea typeface="メイリオ" panose="020B0604030504040204" pitchFamily="50" charset="-128"/>
                <a:cs typeface="Arial" panose="020B0604020202020204" pitchFamily="34" charset="0"/>
              </a:rPr>
              <a:t>Key features</a:t>
            </a:r>
            <a:endParaRPr kumimoji="1" lang="en-US" sz="1400" b="1" i="0" u="none" strike="noStrike" kern="1200" cap="none" spc="0" normalizeH="0" baseline="0" noProof="0" dirty="0">
              <a:ln>
                <a:noFill/>
              </a:ln>
              <a:solidFill>
                <a:prstClr val="white"/>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92" name="Text Box 6"/>
          <p:cNvSpPr txBox="1">
            <a:spLocks noChangeArrowheads="1"/>
          </p:cNvSpPr>
          <p:nvPr/>
        </p:nvSpPr>
        <p:spPr bwMode="auto">
          <a:xfrm>
            <a:off x="115647" y="765829"/>
            <a:ext cx="351952" cy="268212"/>
          </a:xfrm>
          <a:prstGeom prst="rect">
            <a:avLst/>
          </a:prstGeom>
          <a:solidFill>
            <a:srgbClr val="00641D"/>
          </a:solidFill>
          <a:ln w="9525">
            <a:noFill/>
            <a:miter lim="800000"/>
            <a:headEnd/>
            <a:tailEnd/>
          </a:ln>
        </p:spPr>
        <p:txBody>
          <a:bodyPr wrap="none" lIns="65149" tIns="0" rIns="65149" bIns="0" rtlCol="0" anchor="ctr"/>
          <a:lstStyle/>
          <a:p>
            <a:pPr marL="118751" marR="0" lvl="0" indent="-118751" algn="ctr" defTabSz="835652" rtl="0" eaLnBrk="1" fontAlgn="auto" latinLnBrk="0" hangingPunct="1">
              <a:lnSpc>
                <a:spcPct val="100000"/>
              </a:lnSpc>
              <a:spcBef>
                <a:spcPct val="50000"/>
              </a:spcBef>
              <a:spcAft>
                <a:spcPts val="0"/>
              </a:spcAft>
              <a:buClrTx/>
              <a:buSzTx/>
              <a:buFontTx/>
              <a:buNone/>
              <a:tabLst>
                <a:tab pos="1568680" algn="r"/>
                <a:tab pos="1832570" algn="r"/>
              </a:tabLst>
              <a:defRPr/>
            </a:pPr>
            <a:endPar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05" name="Rectangle 41"/>
          <p:cNvSpPr>
            <a:spLocks noChangeArrowheads="1"/>
          </p:cNvSpPr>
          <p:nvPr/>
        </p:nvSpPr>
        <p:spPr bwMode="auto">
          <a:xfrm>
            <a:off x="220948" y="2577853"/>
            <a:ext cx="1555898" cy="1256016"/>
          </a:xfrm>
          <a:prstGeom prst="rect">
            <a:avLst/>
          </a:prstGeom>
          <a:solidFill>
            <a:srgbClr val="002060"/>
          </a:solidFill>
          <a:ln w="9525">
            <a:solidFill>
              <a:schemeClr val="accent5">
                <a:lumMod val="25000"/>
              </a:schemeClr>
            </a:solidFill>
            <a:miter lim="800000"/>
            <a:headEnd/>
            <a:tailEnd/>
          </a:ln>
          <a:effectLst/>
        </p:spPr>
        <p:txBody>
          <a:bodyPr lIns="17975" tIns="18000" rIns="18000" bIns="18000" anchor="ctr" anchorCtr="0"/>
          <a:lstStyle/>
          <a:p>
            <a:pPr algn="ctr" defTabSz="912813">
              <a:defRPr/>
            </a:pPr>
            <a:r>
              <a:rPr lang="en-US" altLang="ja-JP" sz="1200" b="1" dirty="0" smtClean="0">
                <a:solidFill>
                  <a:schemeClr val="bg1"/>
                </a:solidFill>
                <a:latin typeface="Arial" panose="020B0604020202020204" pitchFamily="34" charset="0"/>
                <a:ea typeface="ＭＳ Ｐゴシック" pitchFamily="50" charset="-128"/>
                <a:cs typeface="Arial" panose="020B0604020202020204" pitchFamily="34" charset="0"/>
              </a:rPr>
              <a:t>Compliance</a:t>
            </a:r>
          </a:p>
          <a:p>
            <a:pPr algn="ctr" defTabSz="912813">
              <a:defRPr/>
            </a:pPr>
            <a:r>
              <a:rPr lang="en-US" altLang="ja-JP" sz="1200" b="1" dirty="0" smtClean="0">
                <a:solidFill>
                  <a:schemeClr val="bg1"/>
                </a:solidFill>
                <a:latin typeface="Arial" panose="020B0604020202020204" pitchFamily="34" charset="0"/>
                <a:ea typeface="ＭＳ Ｐゴシック" pitchFamily="50" charset="-128"/>
                <a:cs typeface="Arial" panose="020B0604020202020204" pitchFamily="34" charset="0"/>
              </a:rPr>
              <a:t>and </a:t>
            </a:r>
          </a:p>
          <a:p>
            <a:pPr algn="ctr" defTabSz="912813">
              <a:defRPr/>
            </a:pPr>
            <a:r>
              <a:rPr lang="en-US" altLang="ja-JP" sz="1200" b="1" dirty="0" smtClean="0">
                <a:solidFill>
                  <a:schemeClr val="bg1"/>
                </a:solidFill>
                <a:latin typeface="Arial" panose="020B0604020202020204" pitchFamily="34" charset="0"/>
                <a:ea typeface="ＭＳ Ｐゴシック" pitchFamily="50" charset="-128"/>
                <a:cs typeface="Arial" panose="020B0604020202020204" pitchFamily="34" charset="0"/>
              </a:rPr>
              <a:t>Second Party Opinion (“SPO”)</a:t>
            </a:r>
            <a:endParaRPr lang="ja-JP" altLang="en-US" sz="1200" b="1" dirty="0">
              <a:solidFill>
                <a:schemeClr val="bg1"/>
              </a:solidFill>
              <a:latin typeface="Arial" panose="020B0604020202020204" pitchFamily="34" charset="0"/>
              <a:ea typeface="ＭＳ Ｐゴシック" pitchFamily="50" charset="-128"/>
              <a:cs typeface="Arial" panose="020B0604020202020204" pitchFamily="34" charset="0"/>
            </a:endParaRPr>
          </a:p>
        </p:txBody>
      </p:sp>
      <p:sp>
        <p:nvSpPr>
          <p:cNvPr id="106" name="Rectangle 41"/>
          <p:cNvSpPr>
            <a:spLocks noChangeArrowheads="1"/>
          </p:cNvSpPr>
          <p:nvPr/>
        </p:nvSpPr>
        <p:spPr bwMode="auto">
          <a:xfrm>
            <a:off x="1822401" y="2577853"/>
            <a:ext cx="3522213" cy="376951"/>
          </a:xfrm>
          <a:prstGeom prst="rect">
            <a:avLst/>
          </a:prstGeom>
          <a:solidFill>
            <a:schemeClr val="bg1"/>
          </a:solidFill>
          <a:ln w="9525">
            <a:noFill/>
            <a:miter lim="800000"/>
            <a:headEnd/>
            <a:tailEnd/>
          </a:ln>
          <a:effectLst/>
        </p:spPr>
        <p:txBody>
          <a:bodyPr lIns="36000" tIns="36000" rIns="36000" bIns="36000" anchor="ctr" anchorCtr="0"/>
          <a:lstStyle/>
          <a:p>
            <a:pPr algn="ctr" defTabSz="912813">
              <a:defRPr/>
            </a:pPr>
            <a:r>
              <a:rPr lang="en-US" altLang="ja-JP" sz="1200" dirty="0" smtClean="0">
                <a:latin typeface="Arial" panose="020B0604020202020204" pitchFamily="34" charset="0"/>
                <a:ea typeface="ＭＳ Ｐゴシック" pitchFamily="50" charset="-128"/>
                <a:cs typeface="Arial" panose="020B0604020202020204" pitchFamily="34" charset="0"/>
              </a:rPr>
              <a:t> </a:t>
            </a:r>
            <a:r>
              <a:rPr lang="en-US" altLang="ja-JP" sz="1200" dirty="0" err="1" smtClean="0">
                <a:latin typeface="Arial" panose="020B0604020202020204" pitchFamily="34" charset="0"/>
                <a:ea typeface="ＭＳ Ｐゴシック" pitchFamily="50" charset="-128"/>
                <a:cs typeface="Arial" panose="020B0604020202020204" pitchFamily="34" charset="0"/>
              </a:rPr>
              <a:t>MoE</a:t>
            </a:r>
            <a:r>
              <a:rPr lang="en-US" altLang="ja-JP" sz="1200" dirty="0" smtClean="0">
                <a:latin typeface="Arial" panose="020B0604020202020204" pitchFamily="34" charset="0"/>
                <a:ea typeface="ＭＳ Ｐゴシック" pitchFamily="50" charset="-128"/>
                <a:cs typeface="Arial" panose="020B0604020202020204" pitchFamily="34" charset="0"/>
              </a:rPr>
              <a:t> Framework compliance?</a:t>
            </a:r>
            <a:endParaRPr lang="ja-JP" altLang="en-US" sz="1200" dirty="0">
              <a:latin typeface="Arial" panose="020B0604020202020204" pitchFamily="34" charset="0"/>
              <a:ea typeface="ＭＳ Ｐゴシック" pitchFamily="50" charset="-128"/>
              <a:cs typeface="Arial" panose="020B0604020202020204" pitchFamily="34" charset="0"/>
            </a:endParaRPr>
          </a:p>
        </p:txBody>
      </p:sp>
      <p:cxnSp>
        <p:nvCxnSpPr>
          <p:cNvPr id="107" name="直線矢印コネクタ 12"/>
          <p:cNvCxnSpPr>
            <a:cxnSpLocks noChangeShapeType="1"/>
            <a:stCxn id="108" idx="3"/>
            <a:endCxn id="109" idx="1"/>
          </p:cNvCxnSpPr>
          <p:nvPr/>
        </p:nvCxnSpPr>
        <p:spPr bwMode="auto">
          <a:xfrm flipV="1">
            <a:off x="5145756" y="2765138"/>
            <a:ext cx="545547" cy="1191"/>
          </a:xfrm>
          <a:prstGeom prst="straightConnector1">
            <a:avLst/>
          </a:prstGeom>
          <a:noFill/>
          <a:ln w="539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8" name="AutoShape 49"/>
          <p:cNvSpPr>
            <a:spLocks noChangeArrowheads="1"/>
          </p:cNvSpPr>
          <p:nvPr/>
        </p:nvSpPr>
        <p:spPr bwMode="auto">
          <a:xfrm>
            <a:off x="4649118" y="2577853"/>
            <a:ext cx="496638" cy="376951"/>
          </a:xfrm>
          <a:prstGeom prst="roundRect">
            <a:avLst>
              <a:gd name="adj" fmla="val 16667"/>
            </a:avLst>
          </a:prstGeom>
          <a:noFill/>
          <a:ln w="9525" algn="ctr">
            <a:noFill/>
            <a:round/>
            <a:headEnd/>
            <a:tailEnd/>
          </a:ln>
          <a:effectLst/>
          <a:extLst/>
        </p:spPr>
        <p:txBody>
          <a:bodyPr wrap="none" anchor="ctr"/>
          <a:lstStyle/>
          <a:p>
            <a:pPr algn="ctr" defTabSz="912813"/>
            <a:endParaRPr lang="en-US" altLang="ja-JP" sz="1200" dirty="0" smtClean="0">
              <a:latin typeface="Arial" panose="020B0604020202020204" pitchFamily="34" charset="0"/>
              <a:cs typeface="Arial" panose="020B0604020202020204" pitchFamily="34" charset="0"/>
            </a:endParaRPr>
          </a:p>
        </p:txBody>
      </p:sp>
      <p:sp>
        <p:nvSpPr>
          <p:cNvPr id="109" name="AutoShape 49"/>
          <p:cNvSpPr>
            <a:spLocks noChangeArrowheads="1"/>
          </p:cNvSpPr>
          <p:nvPr/>
        </p:nvSpPr>
        <p:spPr bwMode="auto">
          <a:xfrm>
            <a:off x="5691303" y="2577793"/>
            <a:ext cx="3023039" cy="374690"/>
          </a:xfrm>
          <a:prstGeom prst="roundRect">
            <a:avLst>
              <a:gd name="adj" fmla="val 16667"/>
            </a:avLst>
          </a:prstGeom>
          <a:solidFill>
            <a:schemeClr val="bg1"/>
          </a:solidFill>
          <a:ln w="9525" algn="ctr">
            <a:noFill/>
            <a:round/>
            <a:headEnd/>
            <a:tailEnd/>
          </a:ln>
          <a:effectLst/>
          <a:extLst/>
        </p:spPr>
        <p:txBody>
          <a:bodyPr wrap="none" anchor="ctr"/>
          <a:lstStyle/>
          <a:p>
            <a:pPr algn="ctr" defTabSz="912813"/>
            <a:r>
              <a:rPr lang="en-US" altLang="ja-JP" sz="1200" b="1" dirty="0" smtClean="0">
                <a:solidFill>
                  <a:srgbClr val="0070C0"/>
                </a:solidFill>
                <a:latin typeface="Arial" panose="020B0604020202020204" pitchFamily="34" charset="0"/>
                <a:cs typeface="Arial" panose="020B0604020202020204" pitchFamily="34" charset="0"/>
              </a:rPr>
              <a:t>Yes</a:t>
            </a:r>
            <a:endParaRPr lang="en-US" altLang="ja-JP" sz="1200" b="1" dirty="0">
              <a:solidFill>
                <a:srgbClr val="0070C0"/>
              </a:solidFill>
              <a:latin typeface="Arial" panose="020B0604020202020204" pitchFamily="34" charset="0"/>
              <a:cs typeface="Arial" panose="020B0604020202020204" pitchFamily="34" charset="0"/>
            </a:endParaRPr>
          </a:p>
        </p:txBody>
      </p:sp>
      <p:sp>
        <p:nvSpPr>
          <p:cNvPr id="113" name="Rectangle 41"/>
          <p:cNvSpPr>
            <a:spLocks noChangeArrowheads="1"/>
          </p:cNvSpPr>
          <p:nvPr/>
        </p:nvSpPr>
        <p:spPr bwMode="auto">
          <a:xfrm>
            <a:off x="1820564" y="3005677"/>
            <a:ext cx="3522213" cy="376951"/>
          </a:xfrm>
          <a:prstGeom prst="rect">
            <a:avLst/>
          </a:prstGeom>
          <a:solidFill>
            <a:schemeClr val="bg1"/>
          </a:solidFill>
          <a:ln w="9525">
            <a:noFill/>
            <a:miter lim="800000"/>
            <a:headEnd/>
            <a:tailEnd/>
          </a:ln>
          <a:effectLst/>
        </p:spPr>
        <p:txBody>
          <a:bodyPr lIns="36000" tIns="36000" rIns="36000" bIns="36000" anchor="ctr" anchorCtr="0"/>
          <a:lstStyle/>
          <a:p>
            <a:pPr algn="ctr" defTabSz="912813">
              <a:defRPr/>
            </a:pPr>
            <a:r>
              <a:rPr lang="en-US" altLang="ja-JP" sz="1200" dirty="0" smtClean="0">
                <a:latin typeface="Arial" panose="020B0604020202020204" pitchFamily="34" charset="0"/>
                <a:ea typeface="ＭＳ Ｐゴシック" pitchFamily="50" charset="-128"/>
                <a:cs typeface="Arial" panose="020B0604020202020204" pitchFamily="34" charset="0"/>
              </a:rPr>
              <a:t> ICMA Green Bond Principle compliance?</a:t>
            </a:r>
            <a:endParaRPr lang="ja-JP" altLang="en-US" sz="1200" dirty="0">
              <a:latin typeface="Arial" panose="020B0604020202020204" pitchFamily="34" charset="0"/>
              <a:ea typeface="ＭＳ Ｐゴシック" pitchFamily="50" charset="-128"/>
              <a:cs typeface="Arial" panose="020B0604020202020204" pitchFamily="34" charset="0"/>
            </a:endParaRPr>
          </a:p>
        </p:txBody>
      </p:sp>
      <p:cxnSp>
        <p:nvCxnSpPr>
          <p:cNvPr id="114" name="直線矢印コネクタ 12"/>
          <p:cNvCxnSpPr>
            <a:cxnSpLocks noChangeShapeType="1"/>
            <a:stCxn id="116" idx="3"/>
            <a:endCxn id="117" idx="1"/>
          </p:cNvCxnSpPr>
          <p:nvPr/>
        </p:nvCxnSpPr>
        <p:spPr bwMode="auto">
          <a:xfrm flipV="1">
            <a:off x="5143919" y="3192962"/>
            <a:ext cx="545547" cy="1191"/>
          </a:xfrm>
          <a:prstGeom prst="straightConnector1">
            <a:avLst/>
          </a:prstGeom>
          <a:noFill/>
          <a:ln w="539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6" name="AutoShape 49"/>
          <p:cNvSpPr>
            <a:spLocks noChangeArrowheads="1"/>
          </p:cNvSpPr>
          <p:nvPr/>
        </p:nvSpPr>
        <p:spPr bwMode="auto">
          <a:xfrm>
            <a:off x="4647281" y="3005677"/>
            <a:ext cx="496638" cy="376951"/>
          </a:xfrm>
          <a:prstGeom prst="roundRect">
            <a:avLst>
              <a:gd name="adj" fmla="val 16667"/>
            </a:avLst>
          </a:prstGeom>
          <a:noFill/>
          <a:ln w="9525" algn="ctr">
            <a:noFill/>
            <a:round/>
            <a:headEnd/>
            <a:tailEnd/>
          </a:ln>
          <a:effectLst/>
          <a:extLst/>
        </p:spPr>
        <p:txBody>
          <a:bodyPr wrap="none" anchor="ctr"/>
          <a:lstStyle/>
          <a:p>
            <a:pPr algn="ctr" defTabSz="912813"/>
            <a:endParaRPr lang="en-US" altLang="ja-JP" sz="1200" dirty="0" smtClean="0">
              <a:latin typeface="Arial" panose="020B0604020202020204" pitchFamily="34" charset="0"/>
              <a:cs typeface="Arial" panose="020B0604020202020204" pitchFamily="34" charset="0"/>
            </a:endParaRPr>
          </a:p>
        </p:txBody>
      </p:sp>
      <p:sp>
        <p:nvSpPr>
          <p:cNvPr id="117" name="AutoShape 49"/>
          <p:cNvSpPr>
            <a:spLocks noChangeArrowheads="1"/>
          </p:cNvSpPr>
          <p:nvPr/>
        </p:nvSpPr>
        <p:spPr bwMode="auto">
          <a:xfrm>
            <a:off x="5689466" y="3005617"/>
            <a:ext cx="3023039" cy="374690"/>
          </a:xfrm>
          <a:prstGeom prst="roundRect">
            <a:avLst>
              <a:gd name="adj" fmla="val 16667"/>
            </a:avLst>
          </a:prstGeom>
          <a:solidFill>
            <a:schemeClr val="bg1"/>
          </a:solidFill>
          <a:ln w="9525" algn="ctr">
            <a:noFill/>
            <a:round/>
            <a:headEnd/>
            <a:tailEnd/>
          </a:ln>
          <a:effectLst/>
          <a:extLst/>
        </p:spPr>
        <p:txBody>
          <a:bodyPr wrap="none" anchor="ctr"/>
          <a:lstStyle/>
          <a:p>
            <a:pPr algn="ctr" defTabSz="912813"/>
            <a:r>
              <a:rPr lang="en-US" altLang="ja-JP" sz="1200" b="1" dirty="0">
                <a:solidFill>
                  <a:srgbClr val="0070C0"/>
                </a:solidFill>
                <a:latin typeface="Arial" panose="020B0604020202020204" pitchFamily="34" charset="0"/>
                <a:cs typeface="Arial" panose="020B0604020202020204" pitchFamily="34" charset="0"/>
              </a:rPr>
              <a:t>Yes</a:t>
            </a:r>
          </a:p>
        </p:txBody>
      </p:sp>
      <p:sp>
        <p:nvSpPr>
          <p:cNvPr id="118" name="Rectangle 41"/>
          <p:cNvSpPr>
            <a:spLocks noChangeArrowheads="1"/>
          </p:cNvSpPr>
          <p:nvPr/>
        </p:nvSpPr>
        <p:spPr bwMode="auto">
          <a:xfrm>
            <a:off x="1818726" y="3444519"/>
            <a:ext cx="3522213" cy="376951"/>
          </a:xfrm>
          <a:prstGeom prst="rect">
            <a:avLst/>
          </a:prstGeom>
          <a:solidFill>
            <a:schemeClr val="bg1"/>
          </a:solidFill>
          <a:ln w="9525">
            <a:noFill/>
            <a:miter lim="800000"/>
            <a:headEnd/>
            <a:tailEnd/>
          </a:ln>
          <a:effectLst/>
        </p:spPr>
        <p:txBody>
          <a:bodyPr lIns="36000" tIns="36000" rIns="36000" bIns="36000" anchor="ctr" anchorCtr="0"/>
          <a:lstStyle/>
          <a:p>
            <a:pPr algn="ctr" defTabSz="912813">
              <a:defRPr/>
            </a:pPr>
            <a:r>
              <a:rPr lang="en-US" altLang="ja-JP" sz="1200" dirty="0" smtClean="0">
                <a:latin typeface="Arial" panose="020B0604020202020204" pitchFamily="34" charset="0"/>
                <a:ea typeface="ＭＳ Ｐゴシック" pitchFamily="50" charset="-128"/>
                <a:cs typeface="Arial" panose="020B0604020202020204" pitchFamily="34" charset="0"/>
              </a:rPr>
              <a:t> SPO from the rating agencies?</a:t>
            </a:r>
            <a:endParaRPr lang="ja-JP" altLang="en-US" sz="1200" dirty="0">
              <a:latin typeface="Arial" panose="020B0604020202020204" pitchFamily="34" charset="0"/>
              <a:ea typeface="ＭＳ Ｐゴシック" pitchFamily="50" charset="-128"/>
              <a:cs typeface="Arial" panose="020B0604020202020204" pitchFamily="34" charset="0"/>
            </a:endParaRPr>
          </a:p>
        </p:txBody>
      </p:sp>
      <p:cxnSp>
        <p:nvCxnSpPr>
          <p:cNvPr id="119" name="直線矢印コネクタ 12"/>
          <p:cNvCxnSpPr>
            <a:cxnSpLocks noChangeShapeType="1"/>
            <a:stCxn id="120" idx="3"/>
            <a:endCxn id="121" idx="1"/>
          </p:cNvCxnSpPr>
          <p:nvPr/>
        </p:nvCxnSpPr>
        <p:spPr bwMode="auto">
          <a:xfrm flipV="1">
            <a:off x="5142081" y="3631804"/>
            <a:ext cx="545547" cy="1191"/>
          </a:xfrm>
          <a:prstGeom prst="straightConnector1">
            <a:avLst/>
          </a:prstGeom>
          <a:noFill/>
          <a:ln w="5397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0" name="AutoShape 49"/>
          <p:cNvSpPr>
            <a:spLocks noChangeArrowheads="1"/>
          </p:cNvSpPr>
          <p:nvPr/>
        </p:nvSpPr>
        <p:spPr bwMode="auto">
          <a:xfrm>
            <a:off x="4645443" y="3444519"/>
            <a:ext cx="496638" cy="376951"/>
          </a:xfrm>
          <a:prstGeom prst="roundRect">
            <a:avLst>
              <a:gd name="adj" fmla="val 16667"/>
            </a:avLst>
          </a:prstGeom>
          <a:noFill/>
          <a:ln w="9525" algn="ctr">
            <a:noFill/>
            <a:round/>
            <a:headEnd/>
            <a:tailEnd/>
          </a:ln>
          <a:effectLst/>
          <a:extLst/>
        </p:spPr>
        <p:txBody>
          <a:bodyPr wrap="none" anchor="ctr"/>
          <a:lstStyle/>
          <a:p>
            <a:pPr algn="ctr" defTabSz="912813"/>
            <a:endParaRPr lang="en-US" altLang="ja-JP" sz="1200" dirty="0" smtClean="0">
              <a:latin typeface="Arial" panose="020B0604020202020204" pitchFamily="34" charset="0"/>
              <a:cs typeface="Arial" panose="020B0604020202020204" pitchFamily="34" charset="0"/>
            </a:endParaRPr>
          </a:p>
        </p:txBody>
      </p:sp>
      <p:sp>
        <p:nvSpPr>
          <p:cNvPr id="121" name="AutoShape 49"/>
          <p:cNvSpPr>
            <a:spLocks noChangeArrowheads="1"/>
          </p:cNvSpPr>
          <p:nvPr/>
        </p:nvSpPr>
        <p:spPr bwMode="auto">
          <a:xfrm>
            <a:off x="5687628" y="3444459"/>
            <a:ext cx="3023039" cy="374690"/>
          </a:xfrm>
          <a:prstGeom prst="roundRect">
            <a:avLst>
              <a:gd name="adj" fmla="val 16667"/>
            </a:avLst>
          </a:prstGeom>
          <a:solidFill>
            <a:schemeClr val="bg1"/>
          </a:solidFill>
          <a:ln w="9525" algn="ctr">
            <a:noFill/>
            <a:round/>
            <a:headEnd/>
            <a:tailEnd/>
          </a:ln>
          <a:effectLst/>
          <a:extLst/>
        </p:spPr>
        <p:txBody>
          <a:bodyPr wrap="none" anchor="ctr"/>
          <a:lstStyle/>
          <a:p>
            <a:pPr algn="ctr" defTabSz="912813"/>
            <a:r>
              <a:rPr lang="en-US" altLang="ja-JP" sz="1200" b="1" dirty="0">
                <a:solidFill>
                  <a:srgbClr val="0070C0"/>
                </a:solidFill>
                <a:latin typeface="Arial" panose="020B0604020202020204" pitchFamily="34" charset="0"/>
                <a:cs typeface="Arial" panose="020B0604020202020204" pitchFamily="34" charset="0"/>
              </a:rPr>
              <a:t>Yes</a:t>
            </a:r>
          </a:p>
        </p:txBody>
      </p:sp>
      <p:sp>
        <p:nvSpPr>
          <p:cNvPr id="154" name="Rectangle 41"/>
          <p:cNvSpPr>
            <a:spLocks noChangeArrowheads="1"/>
          </p:cNvSpPr>
          <p:nvPr/>
        </p:nvSpPr>
        <p:spPr bwMode="auto">
          <a:xfrm>
            <a:off x="230127" y="3898037"/>
            <a:ext cx="1546719" cy="2315428"/>
          </a:xfrm>
          <a:prstGeom prst="rect">
            <a:avLst/>
          </a:prstGeom>
          <a:solidFill>
            <a:srgbClr val="0070C0"/>
          </a:solidFill>
          <a:ln w="9525">
            <a:solidFill>
              <a:schemeClr val="accent5">
                <a:lumMod val="25000"/>
              </a:schemeClr>
            </a:solidFill>
            <a:miter lim="800000"/>
            <a:headEnd/>
            <a:tailEnd/>
          </a:ln>
          <a:effectLst/>
        </p:spPr>
        <p:txBody>
          <a:bodyPr lIns="17975" tIns="18000" rIns="18000" bIns="18000" anchor="ctr" anchorCtr="0"/>
          <a:lstStyle/>
          <a:p>
            <a:pPr algn="ctr" defTabSz="912813">
              <a:defRPr/>
            </a:pPr>
            <a:r>
              <a:rPr lang="en-US" altLang="ja-JP" sz="1200" b="1" dirty="0" smtClean="0">
                <a:solidFill>
                  <a:schemeClr val="bg1"/>
                </a:solidFill>
                <a:latin typeface="Arial" panose="020B0604020202020204" pitchFamily="34" charset="0"/>
                <a:ea typeface="ＭＳ Ｐゴシック" pitchFamily="50" charset="-128"/>
                <a:cs typeface="Arial" panose="020B0604020202020204" pitchFamily="34" charset="0"/>
              </a:rPr>
              <a:t>Current disclosure</a:t>
            </a:r>
          </a:p>
          <a:p>
            <a:pPr algn="ctr" defTabSz="912813">
              <a:defRPr/>
            </a:pPr>
            <a:r>
              <a:rPr lang="en-US" altLang="ja-JP" sz="1200" b="1" dirty="0">
                <a:solidFill>
                  <a:schemeClr val="bg1"/>
                </a:solidFill>
                <a:latin typeface="Arial" panose="020B0604020202020204" pitchFamily="34" charset="0"/>
                <a:ea typeface="ＭＳ Ｐゴシック" pitchFamily="50" charset="-128"/>
                <a:cs typeface="Arial" panose="020B0604020202020204" pitchFamily="34" charset="0"/>
              </a:rPr>
              <a:t>o</a:t>
            </a:r>
            <a:r>
              <a:rPr lang="en-US" altLang="ja-JP" sz="1200" b="1" dirty="0" smtClean="0">
                <a:solidFill>
                  <a:schemeClr val="bg1"/>
                </a:solidFill>
                <a:latin typeface="Arial" panose="020B0604020202020204" pitchFamily="34" charset="0"/>
                <a:ea typeface="ＭＳ Ｐゴシック" pitchFamily="50" charset="-128"/>
                <a:cs typeface="Arial" panose="020B0604020202020204" pitchFamily="34" charset="0"/>
              </a:rPr>
              <a:t>f</a:t>
            </a:r>
            <a:br>
              <a:rPr lang="en-US" altLang="ja-JP" sz="1200" b="1" dirty="0" smtClean="0">
                <a:solidFill>
                  <a:schemeClr val="bg1"/>
                </a:solidFill>
                <a:latin typeface="Arial" panose="020B0604020202020204" pitchFamily="34" charset="0"/>
                <a:ea typeface="ＭＳ Ｐゴシック" pitchFamily="50" charset="-128"/>
                <a:cs typeface="Arial" panose="020B0604020202020204" pitchFamily="34" charset="0"/>
              </a:rPr>
            </a:br>
            <a:r>
              <a:rPr lang="en-US" altLang="ja-JP" sz="1200" b="1" dirty="0" smtClean="0">
                <a:solidFill>
                  <a:schemeClr val="bg1"/>
                </a:solidFill>
                <a:latin typeface="Arial" panose="020B0604020202020204" pitchFamily="34" charset="0"/>
                <a:ea typeface="ＭＳ Ｐゴシック" pitchFamily="50" charset="-128"/>
                <a:cs typeface="Arial" panose="020B0604020202020204" pitchFamily="34" charset="0"/>
              </a:rPr>
              <a:t>Green Bond</a:t>
            </a:r>
            <a:endParaRPr lang="ja-JP" altLang="en-US" sz="1200" b="1" dirty="0">
              <a:solidFill>
                <a:schemeClr val="bg1"/>
              </a:solidFill>
              <a:latin typeface="Arial" panose="020B0604020202020204" pitchFamily="34" charset="0"/>
              <a:ea typeface="ＭＳ Ｐゴシック" pitchFamily="50" charset="-128"/>
              <a:cs typeface="Arial" panose="020B0604020202020204" pitchFamily="34" charset="0"/>
            </a:endParaRPr>
          </a:p>
        </p:txBody>
      </p:sp>
      <p:sp>
        <p:nvSpPr>
          <p:cNvPr id="156" name="Rectangle 41"/>
          <p:cNvSpPr>
            <a:spLocks noChangeArrowheads="1"/>
          </p:cNvSpPr>
          <p:nvPr/>
        </p:nvSpPr>
        <p:spPr bwMode="auto">
          <a:xfrm>
            <a:off x="1818726" y="3902340"/>
            <a:ext cx="7076382" cy="2311125"/>
          </a:xfrm>
          <a:prstGeom prst="rect">
            <a:avLst/>
          </a:prstGeom>
          <a:solidFill>
            <a:schemeClr val="bg1"/>
          </a:solidFill>
          <a:ln w="9525">
            <a:noFill/>
            <a:miter lim="800000"/>
            <a:headEnd/>
            <a:tailEnd/>
          </a:ln>
          <a:effectLst/>
        </p:spPr>
        <p:txBody>
          <a:bodyPr lIns="36000" tIns="36000" rIns="36000" bIns="36000" anchor="t" anchorCtr="0"/>
          <a:lstStyle/>
          <a:p>
            <a:pPr defTabSz="912813">
              <a:defRPr/>
            </a:pPr>
            <a:r>
              <a:rPr lang="en-US" altLang="ja-JP" sz="1200" dirty="0" smtClean="0">
                <a:solidFill>
                  <a:srgbClr val="0070C0"/>
                </a:solidFill>
                <a:latin typeface="Arial" panose="020B0604020202020204" pitchFamily="34" charset="0"/>
                <a:ea typeface="ＭＳ Ｐゴシック" pitchFamily="50" charset="-128"/>
                <a:cs typeface="Arial" panose="020B0604020202020204" pitchFamily="34" charset="0"/>
              </a:rPr>
              <a:t> </a:t>
            </a:r>
            <a:r>
              <a:rPr lang="en-US" altLang="ja-JP" sz="1200" b="1" dirty="0" smtClean="0">
                <a:solidFill>
                  <a:srgbClr val="0070C0"/>
                </a:solidFill>
                <a:latin typeface="Arial" panose="020B0604020202020204" pitchFamily="34" charset="0"/>
                <a:ea typeface="ＭＳ Ｐゴシック" pitchFamily="50" charset="-128"/>
                <a:cs typeface="Arial" panose="020B0604020202020204" pitchFamily="34" charset="0"/>
              </a:rPr>
              <a:t>Q1 Where is the green related information disclosed?</a:t>
            </a:r>
          </a:p>
          <a:p>
            <a:pPr defTabSz="912813">
              <a:defRPr/>
            </a:pPr>
            <a:r>
              <a:rPr lang="en-US" altLang="ja-JP" sz="1200" dirty="0">
                <a:latin typeface="Arial" panose="020B0604020202020204" pitchFamily="34" charset="0"/>
                <a:ea typeface="ＭＳ Ｐゴシック" pitchFamily="50" charset="-128"/>
                <a:cs typeface="Arial" panose="020B0604020202020204" pitchFamily="34" charset="0"/>
              </a:rPr>
              <a:t> </a:t>
            </a:r>
            <a:r>
              <a:rPr lang="en-US" altLang="ja-JP" sz="1200" dirty="0" smtClean="0">
                <a:latin typeface="Arial" panose="020B0604020202020204" pitchFamily="34" charset="0"/>
                <a:ea typeface="ＭＳ Ｐゴシック" pitchFamily="50" charset="-128"/>
                <a:cs typeface="Arial" panose="020B0604020202020204" pitchFamily="34" charset="0"/>
              </a:rPr>
              <a:t>A1 On issuer Information.</a:t>
            </a:r>
          </a:p>
          <a:p>
            <a:pPr defTabSz="912813">
              <a:defRPr/>
            </a:pPr>
            <a:endParaRPr lang="en-US" altLang="ja-JP" sz="1200" dirty="0">
              <a:latin typeface="Arial" panose="020B0604020202020204" pitchFamily="34" charset="0"/>
              <a:ea typeface="ＭＳ Ｐゴシック" pitchFamily="50" charset="-128"/>
              <a:cs typeface="Arial" panose="020B0604020202020204" pitchFamily="34" charset="0"/>
            </a:endParaRPr>
          </a:p>
          <a:p>
            <a:pPr defTabSz="912813">
              <a:defRPr/>
            </a:pPr>
            <a:r>
              <a:rPr lang="en-US" altLang="ja-JP" sz="1200" b="1" dirty="0" smtClean="0">
                <a:solidFill>
                  <a:srgbClr val="0070C0"/>
                </a:solidFill>
                <a:latin typeface="Arial" panose="020B0604020202020204" pitchFamily="34" charset="0"/>
                <a:ea typeface="ＭＳ Ｐゴシック" pitchFamily="50" charset="-128"/>
                <a:cs typeface="Arial" panose="020B0604020202020204" pitchFamily="34" charset="0"/>
              </a:rPr>
              <a:t> Q2 What kind of information is provided?</a:t>
            </a:r>
          </a:p>
          <a:p>
            <a:pPr defTabSz="912813">
              <a:defRPr/>
            </a:pPr>
            <a:r>
              <a:rPr lang="en-US" altLang="ja-JP" sz="1200" dirty="0">
                <a:latin typeface="Arial" panose="020B0604020202020204" pitchFamily="34" charset="0"/>
                <a:ea typeface="ＭＳ Ｐゴシック" pitchFamily="50" charset="-128"/>
                <a:cs typeface="Arial" panose="020B0604020202020204" pitchFamily="34" charset="0"/>
              </a:rPr>
              <a:t> </a:t>
            </a:r>
            <a:r>
              <a:rPr lang="en-US" altLang="ja-JP" sz="1200" dirty="0" smtClean="0">
                <a:latin typeface="Arial" panose="020B0604020202020204" pitchFamily="34" charset="0"/>
                <a:ea typeface="ＭＳ Ｐゴシック" pitchFamily="50" charset="-128"/>
                <a:cs typeface="Arial" panose="020B0604020202020204" pitchFamily="34" charset="0"/>
              </a:rPr>
              <a:t>A2 Main information is the “Use of proceed issuing Green</a:t>
            </a:r>
            <a:br>
              <a:rPr lang="en-US" altLang="ja-JP" sz="1200" dirty="0" smtClean="0">
                <a:latin typeface="Arial" panose="020B0604020202020204" pitchFamily="34" charset="0"/>
                <a:ea typeface="ＭＳ Ｐゴシック" pitchFamily="50" charset="-128"/>
                <a:cs typeface="Arial" panose="020B0604020202020204" pitchFamily="34" charset="0"/>
              </a:rPr>
            </a:br>
            <a:r>
              <a:rPr lang="en-US" altLang="ja-JP" sz="1200" dirty="0" smtClean="0">
                <a:latin typeface="Arial" panose="020B0604020202020204" pitchFamily="34" charset="0"/>
                <a:ea typeface="ＭＳ Ｐゴシック" pitchFamily="50" charset="-128"/>
                <a:cs typeface="Arial" panose="020B0604020202020204" pitchFamily="34" charset="0"/>
              </a:rPr>
              <a:t>      Bonds”, which is categorized as below. </a:t>
            </a:r>
          </a:p>
          <a:p>
            <a:pPr defTabSz="912813">
              <a:defRPr/>
            </a:pPr>
            <a:r>
              <a:rPr lang="en-US" altLang="ja-JP" sz="1200" dirty="0">
                <a:latin typeface="Arial" panose="020B0604020202020204" pitchFamily="34" charset="0"/>
                <a:ea typeface="ＭＳ Ｐゴシック" pitchFamily="50" charset="-128"/>
                <a:cs typeface="Arial" panose="020B0604020202020204" pitchFamily="34" charset="0"/>
              </a:rPr>
              <a:t> </a:t>
            </a:r>
            <a:r>
              <a:rPr lang="en-US" altLang="ja-JP" sz="1200" dirty="0" smtClean="0">
                <a:latin typeface="Arial" panose="020B0604020202020204" pitchFamily="34" charset="0"/>
                <a:ea typeface="ＭＳ Ｐゴシック" pitchFamily="50" charset="-128"/>
                <a:cs typeface="Arial" panose="020B0604020202020204" pitchFamily="34" charset="0"/>
              </a:rPr>
              <a:t>     - Current status of the allocated proceeds</a:t>
            </a:r>
          </a:p>
          <a:p>
            <a:pPr defTabSz="912813">
              <a:defRPr/>
            </a:pPr>
            <a:r>
              <a:rPr lang="en-US" altLang="ja-JP" sz="1200" dirty="0" smtClean="0">
                <a:latin typeface="Arial" panose="020B0604020202020204" pitchFamily="34" charset="0"/>
                <a:ea typeface="ＭＳ Ｐゴシック" pitchFamily="50" charset="-128"/>
                <a:cs typeface="Arial" panose="020B0604020202020204" pitchFamily="34" charset="0"/>
              </a:rPr>
              <a:t>        </a:t>
            </a:r>
            <a:r>
              <a:rPr lang="en-US" altLang="ja-JP" sz="1200" u="sng" dirty="0" smtClean="0">
                <a:latin typeface="Arial" panose="020B0604020202020204" pitchFamily="34" charset="0"/>
                <a:ea typeface="ＭＳ Ｐゴシック" pitchFamily="50" charset="-128"/>
                <a:cs typeface="Arial" panose="020B0604020202020204" pitchFamily="34" charset="0"/>
              </a:rPr>
              <a:t>As of March 31, 2005 </a:t>
            </a:r>
            <a:r>
              <a:rPr lang="en-US" altLang="ja-JP" sz="1200" dirty="0" smtClean="0">
                <a:latin typeface="Arial" panose="020B0604020202020204" pitchFamily="34" charset="0"/>
                <a:ea typeface="ＭＳ Ｐゴシック" pitchFamily="50" charset="-128"/>
                <a:cs typeface="Arial" panose="020B0604020202020204" pitchFamily="34" charset="0"/>
              </a:rPr>
              <a:t/>
            </a:r>
            <a:br>
              <a:rPr lang="en-US" altLang="ja-JP" sz="1200" dirty="0" smtClean="0">
                <a:latin typeface="Arial" panose="020B0604020202020204" pitchFamily="34" charset="0"/>
                <a:ea typeface="ＭＳ Ｐゴシック" pitchFamily="50" charset="-128"/>
                <a:cs typeface="Arial" panose="020B0604020202020204" pitchFamily="34" charset="0"/>
              </a:rPr>
            </a:br>
            <a:r>
              <a:rPr lang="en-US" altLang="ja-JP" sz="1200" dirty="0" smtClean="0">
                <a:latin typeface="Arial" panose="020B0604020202020204" pitchFamily="34" charset="0"/>
                <a:ea typeface="ＭＳ Ｐゴシック" pitchFamily="50" charset="-128"/>
                <a:cs typeface="Arial" panose="020B0604020202020204" pitchFamily="34" charset="0"/>
              </a:rPr>
              <a:t>        </a:t>
            </a:r>
            <a:r>
              <a:rPr lang="en-US" altLang="ja-JP" sz="1200" u="sng" dirty="0" smtClean="0">
                <a:latin typeface="Arial" panose="020B0604020202020204" pitchFamily="34" charset="0"/>
                <a:ea typeface="ＭＳ Ｐゴシック" pitchFamily="50" charset="-128"/>
                <a:cs typeface="Arial" panose="020B0604020202020204" pitchFamily="34" charset="0"/>
              </a:rPr>
              <a:t>(</a:t>
            </a:r>
            <a:r>
              <a:rPr lang="en-US" altLang="ja-JP" sz="1200" u="sng" dirty="0" err="1" smtClean="0">
                <a:latin typeface="Arial" panose="020B0604020202020204" pitchFamily="34" charset="0"/>
                <a:ea typeface="ＭＳ Ｐゴシック" pitchFamily="50" charset="-128"/>
                <a:cs typeface="Arial" panose="020B0604020202020204" pitchFamily="34" charset="0"/>
              </a:rPr>
              <a:t>i</a:t>
            </a:r>
            <a:r>
              <a:rPr lang="en-US" altLang="ja-JP" sz="1200" u="sng" dirty="0" smtClean="0">
                <a:latin typeface="Arial" panose="020B0604020202020204" pitchFamily="34" charset="0"/>
                <a:ea typeface="ＭＳ Ｐゴシック" pitchFamily="50" charset="-128"/>
                <a:cs typeface="Arial" panose="020B0604020202020204" pitchFamily="34" charset="0"/>
              </a:rPr>
              <a:t>) GB outstanding 1,355.0 billion JPY</a:t>
            </a:r>
          </a:p>
          <a:p>
            <a:pPr defTabSz="912813">
              <a:defRPr/>
            </a:pPr>
            <a:r>
              <a:rPr lang="en-US" altLang="ja-JP" sz="1200" dirty="0">
                <a:latin typeface="Arial" panose="020B0604020202020204" pitchFamily="34" charset="0"/>
                <a:ea typeface="ＭＳ Ｐゴシック" pitchFamily="50" charset="-128"/>
                <a:cs typeface="Arial" panose="020B0604020202020204" pitchFamily="34" charset="0"/>
              </a:rPr>
              <a:t> </a:t>
            </a:r>
            <a:r>
              <a:rPr lang="en-US" altLang="ja-JP" sz="1200" dirty="0" smtClean="0">
                <a:latin typeface="Arial" panose="020B0604020202020204" pitchFamily="34" charset="0"/>
                <a:ea typeface="ＭＳ Ｐゴシック" pitchFamily="50" charset="-128"/>
                <a:cs typeface="Arial" panose="020B0604020202020204" pitchFamily="34" charset="0"/>
              </a:rPr>
              <a:t>       </a:t>
            </a:r>
            <a:r>
              <a:rPr lang="en-US" altLang="ja-JP" sz="1200" u="sng" dirty="0" smtClean="0">
                <a:latin typeface="Arial" panose="020B0604020202020204" pitchFamily="34" charset="0"/>
                <a:ea typeface="ＭＳ Ｐゴシック" pitchFamily="50" charset="-128"/>
                <a:cs typeface="Arial" panose="020B0604020202020204" pitchFamily="34" charset="0"/>
              </a:rPr>
              <a:t>(ii) Green loan outstanding 5,921.9 billion JPY</a:t>
            </a:r>
          </a:p>
          <a:p>
            <a:pPr defTabSz="912813">
              <a:defRPr/>
            </a:pPr>
            <a:r>
              <a:rPr lang="en-US" altLang="ja-JP" sz="1200" dirty="0">
                <a:latin typeface="Arial" panose="020B0604020202020204" pitchFamily="34" charset="0"/>
                <a:ea typeface="ＭＳ Ｐゴシック" pitchFamily="50" charset="-128"/>
                <a:cs typeface="Arial" panose="020B0604020202020204" pitchFamily="34" charset="0"/>
              </a:rPr>
              <a:t> </a:t>
            </a:r>
            <a:r>
              <a:rPr lang="en-US" altLang="ja-JP" sz="1200" dirty="0" smtClean="0">
                <a:latin typeface="Arial" panose="020B0604020202020204" pitchFamily="34" charset="0"/>
                <a:ea typeface="ＭＳ Ｐゴシック" pitchFamily="50" charset="-128"/>
                <a:cs typeface="Arial" panose="020B0604020202020204" pitchFamily="34" charset="0"/>
              </a:rPr>
              <a:t>       </a:t>
            </a:r>
            <a:r>
              <a:rPr lang="en-US" altLang="ja-JP" sz="1200" u="sng" dirty="0" smtClean="0">
                <a:latin typeface="Arial" panose="020B0604020202020204" pitchFamily="34" charset="0"/>
                <a:ea typeface="ＭＳ Ｐゴシック" pitchFamily="50" charset="-128"/>
                <a:cs typeface="Arial" panose="020B0604020202020204" pitchFamily="34" charset="0"/>
              </a:rPr>
              <a:t>(</a:t>
            </a:r>
            <a:r>
              <a:rPr lang="en-US" altLang="ja-JP" sz="1200" u="sng" dirty="0" err="1" smtClean="0">
                <a:latin typeface="Arial" panose="020B0604020202020204" pitchFamily="34" charset="0"/>
                <a:ea typeface="ＭＳ Ｐゴシック" pitchFamily="50" charset="-128"/>
                <a:cs typeface="Arial" panose="020B0604020202020204" pitchFamily="34" charset="0"/>
              </a:rPr>
              <a:t>i</a:t>
            </a:r>
            <a:r>
              <a:rPr lang="en-US" altLang="ja-JP" sz="1200" u="sng" dirty="0" smtClean="0">
                <a:latin typeface="Arial" panose="020B0604020202020204" pitchFamily="34" charset="0"/>
                <a:ea typeface="ＭＳ Ｐゴシック" pitchFamily="50" charset="-128"/>
                <a:cs typeface="Arial" panose="020B0604020202020204" pitchFamily="34" charset="0"/>
              </a:rPr>
              <a:t>) &lt; (ii) indicates safeness from green washing </a:t>
            </a:r>
          </a:p>
          <a:p>
            <a:pPr defTabSz="912813">
              <a:defRPr/>
            </a:pPr>
            <a:r>
              <a:rPr lang="en-US" altLang="ja-JP" sz="1200" dirty="0">
                <a:latin typeface="Arial" panose="020B0604020202020204" pitchFamily="34" charset="0"/>
                <a:ea typeface="ＭＳ Ｐゴシック" pitchFamily="50" charset="-128"/>
                <a:cs typeface="Arial" panose="020B0604020202020204" pitchFamily="34" charset="0"/>
              </a:rPr>
              <a:t> </a:t>
            </a:r>
            <a:r>
              <a:rPr lang="en-US" altLang="ja-JP" sz="1200" dirty="0" smtClean="0">
                <a:latin typeface="Arial" panose="020B0604020202020204" pitchFamily="34" charset="0"/>
                <a:ea typeface="ＭＳ Ｐゴシック" pitchFamily="50" charset="-128"/>
                <a:cs typeface="Arial" panose="020B0604020202020204" pitchFamily="34" charset="0"/>
              </a:rPr>
              <a:t>     - Improvement effect to the environment</a:t>
            </a:r>
            <a:endParaRPr lang="ja-JP" altLang="en-US" sz="1200" dirty="0">
              <a:latin typeface="Arial" panose="020B0604020202020204" pitchFamily="34" charset="0"/>
              <a:ea typeface="ＭＳ Ｐゴシック" pitchFamily="50" charset="-128"/>
              <a:cs typeface="Arial" panose="020B0604020202020204" pitchFamily="34" charset="0"/>
            </a:endParaRPr>
          </a:p>
        </p:txBody>
      </p:sp>
      <p:pic>
        <p:nvPicPr>
          <p:cNvPr id="155" name="図 1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828" y="4077477"/>
            <a:ext cx="2733468" cy="2044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7" name="テキスト ボックス 156"/>
          <p:cNvSpPr txBox="1"/>
          <p:nvPr/>
        </p:nvSpPr>
        <p:spPr bwMode="auto">
          <a:xfrm>
            <a:off x="6002111" y="3823968"/>
            <a:ext cx="2869334" cy="250721"/>
          </a:xfrm>
          <a:prstGeom prst="rect">
            <a:avLst/>
          </a:prstGeom>
          <a:noFill/>
          <a:ln>
            <a:noFill/>
          </a:ln>
          <a:effectLst/>
          <a:extLst/>
        </p:spPr>
        <p:txBody>
          <a:bodyPr wrap="none" lIns="36000" tIns="36000" rIns="36000" bIns="36000" rtlCol="0" anchor="ctr" anchorCtr="0">
            <a:noAutofit/>
          </a:bodyPr>
          <a:lstStyle/>
          <a:p>
            <a:pPr algn="ctr" defTabSz="844448" fontAlgn="ctr">
              <a:lnSpc>
                <a:spcPct val="115000"/>
              </a:lnSpc>
              <a:spcBef>
                <a:spcPts val="185"/>
              </a:spcBef>
              <a:spcAft>
                <a:spcPts val="185"/>
              </a:spcAft>
              <a:buClr>
                <a:srgbClr val="1E806B"/>
              </a:buClr>
            </a:pPr>
            <a:r>
              <a:rPr lang="en-US" altLang="ja-JP" sz="800" dirty="0" smtClean="0">
                <a:latin typeface="Arial" panose="020B0604020202020204" pitchFamily="34" charset="0"/>
                <a:ea typeface="ＭＳ Ｐゴシック" panose="020B0600070205080204" pitchFamily="50" charset="-128"/>
                <a:cs typeface="Arial" panose="020B0604020202020204" pitchFamily="34" charset="0"/>
              </a:rPr>
              <a:t>Page 25 of</a:t>
            </a:r>
            <a:r>
              <a:rPr lang="ja-JP" altLang="en-US" sz="800" dirty="0" smtClean="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smtClean="0">
                <a:latin typeface="Arial" panose="020B0604020202020204" pitchFamily="34" charset="0"/>
                <a:ea typeface="ＭＳ Ｐゴシック" panose="020B0600070205080204" pitchFamily="50" charset="-128"/>
                <a:cs typeface="Arial" panose="020B0604020202020204" pitchFamily="34" charset="0"/>
              </a:rPr>
              <a:t>FY2024 JHF Issuer Information</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正方形/長方形 3"/>
          <p:cNvSpPr/>
          <p:nvPr/>
        </p:nvSpPr>
        <p:spPr>
          <a:xfrm>
            <a:off x="6101702" y="4143792"/>
            <a:ext cx="2670151" cy="108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52" name="右中かっこ 15"/>
          <p:cNvSpPr>
            <a:spLocks/>
          </p:cNvSpPr>
          <p:nvPr/>
        </p:nvSpPr>
        <p:spPr bwMode="auto">
          <a:xfrm>
            <a:off x="5512351" y="5254714"/>
            <a:ext cx="64669" cy="495108"/>
          </a:xfrm>
          <a:prstGeom prst="rightBrace">
            <a:avLst>
              <a:gd name="adj1" fmla="val 8583"/>
              <a:gd name="adj2" fmla="val 50000"/>
            </a:avLst>
          </a:prstGeom>
          <a:ln w="19050">
            <a:solidFill>
              <a:srgbClr val="00B050"/>
            </a:solidFill>
            <a:headEnd/>
            <a:tailEnd/>
          </a:ln>
          <a:extLst/>
        </p:spPr>
        <p:style>
          <a:lnRef idx="1">
            <a:schemeClr val="accent6"/>
          </a:lnRef>
          <a:fillRef idx="0">
            <a:schemeClr val="accent6"/>
          </a:fillRef>
          <a:effectRef idx="0">
            <a:schemeClr val="accent6"/>
          </a:effectRef>
          <a:fontRef idx="minor">
            <a:schemeClr val="tx1"/>
          </a:fontRef>
        </p:style>
        <p:txBody>
          <a:bodyPr wrap="square" lIns="108000" tIns="108000" rIns="108000" bIns="108000" anchor="ctr">
            <a:spAutoFit/>
          </a:bodyPr>
          <a:lstStyle/>
          <a:p>
            <a:pPr algn="ctr" defTabSz="912813"/>
            <a:endParaRPr lang="ja-JP" altLang="en-US">
              <a:latin typeface="Arial" panose="020B0604020202020204" pitchFamily="34" charset="0"/>
              <a:cs typeface="Arial" panose="020B0604020202020204" pitchFamily="34" charset="0"/>
            </a:endParaRPr>
          </a:p>
        </p:txBody>
      </p:sp>
      <p:cxnSp>
        <p:nvCxnSpPr>
          <p:cNvPr id="6" name="直線コネクタ 5"/>
          <p:cNvCxnSpPr>
            <a:stCxn id="4" idx="1"/>
          </p:cNvCxnSpPr>
          <p:nvPr/>
        </p:nvCxnSpPr>
        <p:spPr>
          <a:xfrm flipH="1">
            <a:off x="5648808" y="4197792"/>
            <a:ext cx="452894" cy="131784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タイトル 1"/>
          <p:cNvSpPr txBox="1">
            <a:spLocks/>
          </p:cNvSpPr>
          <p:nvPr/>
        </p:nvSpPr>
        <p:spPr>
          <a:xfrm>
            <a:off x="197559" y="6983"/>
            <a:ext cx="8777108" cy="7208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A-OTF 新ゴ Pro M"/>
                <a:ea typeface="A-OTF 新ゴ Pro M"/>
                <a:cs typeface="+mj-cs"/>
              </a:defRPr>
            </a:lvl1pPr>
          </a:lstStyle>
          <a:p>
            <a:pPr algn="l"/>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3</a:t>
            </a:r>
            <a:r>
              <a:rPr lang="en-US" altLang="ja-JP" sz="2100" dirty="0" smtClean="0">
                <a:solidFill>
                  <a:srgbClr val="005728"/>
                </a:solidFill>
                <a:latin typeface="Arial" panose="020B0604020202020204" pitchFamily="34" charset="0"/>
                <a:ea typeface="游ゴシック" panose="020B0400000000000000" pitchFamily="50" charset="-128"/>
                <a:cs typeface="Arial" panose="020B0604020202020204" pitchFamily="34" charset="0"/>
              </a:rPr>
              <a:t>. Issuance of JHF Green MBS and Green Bond</a:t>
            </a:r>
            <a:endParaRPr lang="ja-JP" altLang="en-US" sz="2100" dirty="0">
              <a:solidFill>
                <a:srgbClr val="005728"/>
              </a:solidFill>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7005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2452</Words>
  <Application>Microsoft Office PowerPoint</Application>
  <PresentationFormat>画面に合わせる (4:3)</PresentationFormat>
  <Paragraphs>374</Paragraphs>
  <Slides>16</Slides>
  <Notes>14</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16</vt:i4>
      </vt:variant>
    </vt:vector>
  </HeadingPairs>
  <TitlesOfParts>
    <vt:vector size="29" baseType="lpstr">
      <vt:lpstr>A-OTF 新ゴ Pro M</vt:lpstr>
      <vt:lpstr>Helvetica Neue</vt:lpstr>
      <vt:lpstr>HGP創英角ｺﾞｼｯｸUB</vt:lpstr>
      <vt:lpstr>ＭＳ Ｐゴシック</vt:lpstr>
      <vt:lpstr>ＭＳ 明朝</vt:lpstr>
      <vt:lpstr>メイリオ</vt:lpstr>
      <vt:lpstr>游ゴシック</vt:lpstr>
      <vt:lpstr>Arial</vt:lpstr>
      <vt:lpstr>Calibri</vt:lpstr>
      <vt:lpstr>Wingdings</vt:lpstr>
      <vt:lpstr>1_ホワイト</vt:lpstr>
      <vt:lpstr>2_ホワイト</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2025-07-08T07:11:38Z</dcterms:created>
  <dcterms:modified xsi:type="dcterms:W3CDTF">2026-05-26T02:53:49Z</dcterms:modified>
</cp:coreProperties>
</file>